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44" r:id="rId1"/>
  </p:sldMasterIdLst>
  <p:notesMasterIdLst>
    <p:notesMasterId r:id="rId17"/>
  </p:notesMasterIdLst>
  <p:sldIdLst>
    <p:sldId id="272" r:id="rId2"/>
    <p:sldId id="271" r:id="rId3"/>
    <p:sldId id="258" r:id="rId4"/>
    <p:sldId id="257" r:id="rId5"/>
    <p:sldId id="267" r:id="rId6"/>
    <p:sldId id="265" r:id="rId7"/>
    <p:sldId id="259" r:id="rId8"/>
    <p:sldId id="260" r:id="rId9"/>
    <p:sldId id="261" r:id="rId10"/>
    <p:sldId id="263" r:id="rId11"/>
    <p:sldId id="264" r:id="rId12"/>
    <p:sldId id="262" r:id="rId13"/>
    <p:sldId id="273" r:id="rId14"/>
    <p:sldId id="268" r:id="rId15"/>
    <p:sldId id="270"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21"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B05F3-9D88-47FD-97D8-5E2FA6C0D7EC}" type="datetimeFigureOut">
              <a:rPr lang="it-IT" smtClean="0"/>
              <a:pPr/>
              <a:t>11/09/2013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AB5D0F-C09D-4988-9814-A0FC58311420}"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8AB5D0F-C09D-4988-9814-A0FC58311420}" type="slidenum">
              <a:rPr lang="it-IT" smtClean="0"/>
              <a:pPr/>
              <a:t>14</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88A00620-B1C2-4BCF-B703-A4039EB93A73}" type="datetime1">
              <a:rPr lang="it-IT" smtClean="0"/>
              <a:pPr/>
              <a:t>11/09/2013</a:t>
            </a:fld>
            <a:endParaRPr lang="it-IT"/>
          </a:p>
        </p:txBody>
      </p:sp>
      <p:sp>
        <p:nvSpPr>
          <p:cNvPr id="20" name="Segnaposto piè di pagina 19"/>
          <p:cNvSpPr>
            <a:spLocks noGrp="1"/>
          </p:cNvSpPr>
          <p:nvPr>
            <p:ph type="ftr" sz="quarter" idx="11"/>
          </p:nvPr>
        </p:nvSpPr>
        <p:spPr/>
        <p:txBody>
          <a:bodyPr/>
          <a:lstStyle>
            <a:extLst/>
          </a:lstStyle>
          <a:p>
            <a:r>
              <a:rPr lang="it-IT" smtClean="0"/>
              <a:t>FP Group, Via Numa Pompilio 2 - 20123 Milano</a:t>
            </a:r>
            <a:endParaRPr lang="it-IT"/>
          </a:p>
        </p:txBody>
      </p:sp>
      <p:sp>
        <p:nvSpPr>
          <p:cNvPr id="10" name="Segnaposto numero diapositiva 9"/>
          <p:cNvSpPr>
            <a:spLocks noGrp="1"/>
          </p:cNvSpPr>
          <p:nvPr>
            <p:ph type="sldNum" sz="quarter" idx="12"/>
          </p:nvPr>
        </p:nvSpPr>
        <p:spPr/>
        <p:txBody>
          <a:bodyPr/>
          <a:lstStyle>
            <a:extLst/>
          </a:lstStyle>
          <a:p>
            <a:fld id="{C10835D4-584F-4D3C-9546-3F594D349379}"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5B500859-8B2D-4A6C-95AE-C94589DB50D0}" type="datetime1">
              <a:rPr lang="it-IT" smtClean="0"/>
              <a:pPr/>
              <a:t>11/09/2013</a:t>
            </a:fld>
            <a:endParaRPr lang="it-IT"/>
          </a:p>
        </p:txBody>
      </p:sp>
      <p:sp>
        <p:nvSpPr>
          <p:cNvPr id="5" name="Segnaposto piè di pagina 4"/>
          <p:cNvSpPr>
            <a:spLocks noGrp="1"/>
          </p:cNvSpPr>
          <p:nvPr>
            <p:ph type="ftr" sz="quarter" idx="11"/>
          </p:nvPr>
        </p:nvSpPr>
        <p:spPr/>
        <p:txBody>
          <a:bodyPr/>
          <a:lstStyle>
            <a:extLst/>
          </a:lstStyle>
          <a:p>
            <a:r>
              <a:rPr lang="it-IT" smtClean="0"/>
              <a:t>FP Group, Via Numa Pompilio 2 - 20123 Milano</a:t>
            </a:r>
            <a:endParaRPr lang="it-IT"/>
          </a:p>
        </p:txBody>
      </p:sp>
      <p:sp>
        <p:nvSpPr>
          <p:cNvPr id="6" name="Segnaposto numero diapositiva 5"/>
          <p:cNvSpPr>
            <a:spLocks noGrp="1"/>
          </p:cNvSpPr>
          <p:nvPr>
            <p:ph type="sldNum" sz="quarter" idx="12"/>
          </p:nvPr>
        </p:nvSpPr>
        <p:spPr/>
        <p:txBody>
          <a:bodyPr/>
          <a:lstStyle>
            <a:extLst/>
          </a:lstStyle>
          <a:p>
            <a:fld id="{C10835D4-584F-4D3C-9546-3F594D34937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99ECBEE9-2DE5-41AF-8AFA-1C786008ACBC}" type="datetime1">
              <a:rPr lang="it-IT" smtClean="0"/>
              <a:pPr/>
              <a:t>11/09/2013</a:t>
            </a:fld>
            <a:endParaRPr lang="it-IT"/>
          </a:p>
        </p:txBody>
      </p:sp>
      <p:sp>
        <p:nvSpPr>
          <p:cNvPr id="5" name="Segnaposto piè di pagina 4"/>
          <p:cNvSpPr>
            <a:spLocks noGrp="1"/>
          </p:cNvSpPr>
          <p:nvPr>
            <p:ph type="ftr" sz="quarter" idx="11"/>
          </p:nvPr>
        </p:nvSpPr>
        <p:spPr/>
        <p:txBody>
          <a:bodyPr/>
          <a:lstStyle>
            <a:extLst/>
          </a:lstStyle>
          <a:p>
            <a:r>
              <a:rPr lang="it-IT" smtClean="0"/>
              <a:t>FP Group, Via Numa Pompilio 2 - 20123 Milano</a:t>
            </a:r>
            <a:endParaRPr lang="it-IT"/>
          </a:p>
        </p:txBody>
      </p:sp>
      <p:sp>
        <p:nvSpPr>
          <p:cNvPr id="6" name="Segnaposto numero diapositiva 5"/>
          <p:cNvSpPr>
            <a:spLocks noGrp="1"/>
          </p:cNvSpPr>
          <p:nvPr>
            <p:ph type="sldNum" sz="quarter" idx="12"/>
          </p:nvPr>
        </p:nvSpPr>
        <p:spPr/>
        <p:txBody>
          <a:bodyPr/>
          <a:lstStyle>
            <a:extLst/>
          </a:lstStyle>
          <a:p>
            <a:fld id="{C10835D4-584F-4D3C-9546-3F594D34937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1EE5836A-B508-4416-9718-584CD2BA1137}" type="datetime1">
              <a:rPr lang="it-IT" smtClean="0"/>
              <a:pPr/>
              <a:t>11/09/2013</a:t>
            </a:fld>
            <a:endParaRPr lang="it-IT"/>
          </a:p>
        </p:txBody>
      </p:sp>
      <p:sp>
        <p:nvSpPr>
          <p:cNvPr id="5" name="Segnaposto piè di pagina 4"/>
          <p:cNvSpPr>
            <a:spLocks noGrp="1"/>
          </p:cNvSpPr>
          <p:nvPr>
            <p:ph type="ftr" sz="quarter" idx="11"/>
          </p:nvPr>
        </p:nvSpPr>
        <p:spPr/>
        <p:txBody>
          <a:bodyPr/>
          <a:lstStyle>
            <a:extLst/>
          </a:lstStyle>
          <a:p>
            <a:r>
              <a:rPr lang="it-IT" smtClean="0"/>
              <a:t>FP Group, Via Numa Pompilio 2 - 20123 Milano</a:t>
            </a:r>
            <a:endParaRPr lang="it-IT"/>
          </a:p>
        </p:txBody>
      </p:sp>
      <p:sp>
        <p:nvSpPr>
          <p:cNvPr id="6" name="Segnaposto numero diapositiva 5"/>
          <p:cNvSpPr>
            <a:spLocks noGrp="1"/>
          </p:cNvSpPr>
          <p:nvPr>
            <p:ph type="sldNum" sz="quarter" idx="12"/>
          </p:nvPr>
        </p:nvSpPr>
        <p:spPr/>
        <p:txBody>
          <a:bodyPr/>
          <a:lstStyle>
            <a:extLst/>
          </a:lstStyle>
          <a:p>
            <a:fld id="{C10835D4-584F-4D3C-9546-3F594D34937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41FA8047-541C-4C4B-81FD-BD12F6ED1A11}" type="datetime1">
              <a:rPr lang="it-IT" smtClean="0"/>
              <a:pPr/>
              <a:t>11/09/2013</a:t>
            </a:fld>
            <a:endParaRPr lang="it-IT"/>
          </a:p>
        </p:txBody>
      </p:sp>
      <p:sp>
        <p:nvSpPr>
          <p:cNvPr id="5" name="Segnaposto piè di pagina 4"/>
          <p:cNvSpPr>
            <a:spLocks noGrp="1"/>
          </p:cNvSpPr>
          <p:nvPr>
            <p:ph type="ftr" sz="quarter" idx="11"/>
          </p:nvPr>
        </p:nvSpPr>
        <p:spPr/>
        <p:txBody>
          <a:bodyPr/>
          <a:lstStyle>
            <a:extLst/>
          </a:lstStyle>
          <a:p>
            <a:r>
              <a:rPr lang="it-IT" smtClean="0"/>
              <a:t>FP Group, Via Numa Pompilio 2 - 20123 Milano</a:t>
            </a:r>
            <a:endParaRPr lang="it-IT"/>
          </a:p>
        </p:txBody>
      </p:sp>
      <p:sp>
        <p:nvSpPr>
          <p:cNvPr id="6" name="Segnaposto numero diapositiva 5"/>
          <p:cNvSpPr>
            <a:spLocks noGrp="1"/>
          </p:cNvSpPr>
          <p:nvPr>
            <p:ph type="sldNum" sz="quarter" idx="12"/>
          </p:nvPr>
        </p:nvSpPr>
        <p:spPr/>
        <p:txBody>
          <a:bodyPr/>
          <a:lstStyle>
            <a:extLst/>
          </a:lstStyle>
          <a:p>
            <a:fld id="{C10835D4-584F-4D3C-9546-3F594D349379}"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D1B01CAD-BE7C-409B-8D46-63B430209A2E}" type="datetime1">
              <a:rPr lang="it-IT" smtClean="0"/>
              <a:pPr/>
              <a:t>11/09/2013</a:t>
            </a:fld>
            <a:endParaRPr lang="it-IT"/>
          </a:p>
        </p:txBody>
      </p:sp>
      <p:sp>
        <p:nvSpPr>
          <p:cNvPr id="6" name="Segnaposto piè di pagina 5"/>
          <p:cNvSpPr>
            <a:spLocks noGrp="1"/>
          </p:cNvSpPr>
          <p:nvPr>
            <p:ph type="ftr" sz="quarter" idx="11"/>
          </p:nvPr>
        </p:nvSpPr>
        <p:spPr/>
        <p:txBody>
          <a:bodyPr/>
          <a:lstStyle>
            <a:extLst/>
          </a:lstStyle>
          <a:p>
            <a:r>
              <a:rPr lang="it-IT" smtClean="0"/>
              <a:t>FP Group, Via Numa Pompilio 2 - 20123 Milano</a:t>
            </a:r>
            <a:endParaRPr lang="it-IT"/>
          </a:p>
        </p:txBody>
      </p:sp>
      <p:sp>
        <p:nvSpPr>
          <p:cNvPr id="7" name="Segnaposto numero diapositiva 6"/>
          <p:cNvSpPr>
            <a:spLocks noGrp="1"/>
          </p:cNvSpPr>
          <p:nvPr>
            <p:ph type="sldNum" sz="quarter" idx="12"/>
          </p:nvPr>
        </p:nvSpPr>
        <p:spPr/>
        <p:txBody>
          <a:bodyPr/>
          <a:lstStyle>
            <a:extLst/>
          </a:lstStyle>
          <a:p>
            <a:fld id="{C10835D4-584F-4D3C-9546-3F594D34937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26743AAE-2E65-4372-9E25-38DBD0824BED}" type="datetime1">
              <a:rPr lang="it-IT" smtClean="0"/>
              <a:pPr/>
              <a:t>11/09/2013</a:t>
            </a:fld>
            <a:endParaRPr lang="it-IT"/>
          </a:p>
        </p:txBody>
      </p:sp>
      <p:sp>
        <p:nvSpPr>
          <p:cNvPr id="8" name="Segnaposto piè di pagina 7"/>
          <p:cNvSpPr>
            <a:spLocks noGrp="1"/>
          </p:cNvSpPr>
          <p:nvPr>
            <p:ph type="ftr" sz="quarter" idx="11"/>
          </p:nvPr>
        </p:nvSpPr>
        <p:spPr/>
        <p:txBody>
          <a:bodyPr/>
          <a:lstStyle>
            <a:extLst/>
          </a:lstStyle>
          <a:p>
            <a:r>
              <a:rPr lang="it-IT" smtClean="0"/>
              <a:t>FP Group, Via Numa Pompilio 2 - 20123 Milano</a:t>
            </a:r>
            <a:endParaRPr lang="it-IT"/>
          </a:p>
        </p:txBody>
      </p:sp>
      <p:sp>
        <p:nvSpPr>
          <p:cNvPr id="9" name="Segnaposto numero diapositiva 8"/>
          <p:cNvSpPr>
            <a:spLocks noGrp="1"/>
          </p:cNvSpPr>
          <p:nvPr>
            <p:ph type="sldNum" sz="quarter" idx="12"/>
          </p:nvPr>
        </p:nvSpPr>
        <p:spPr/>
        <p:txBody>
          <a:bodyPr/>
          <a:lstStyle>
            <a:extLst/>
          </a:lstStyle>
          <a:p>
            <a:fld id="{C10835D4-584F-4D3C-9546-3F594D34937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DA1359CF-E43F-4892-8EEC-A5135A3A611F}" type="datetime1">
              <a:rPr lang="it-IT" smtClean="0"/>
              <a:pPr/>
              <a:t>11/09/2013</a:t>
            </a:fld>
            <a:endParaRPr lang="it-IT"/>
          </a:p>
        </p:txBody>
      </p:sp>
      <p:sp>
        <p:nvSpPr>
          <p:cNvPr id="4" name="Segnaposto piè di pagina 3"/>
          <p:cNvSpPr>
            <a:spLocks noGrp="1"/>
          </p:cNvSpPr>
          <p:nvPr>
            <p:ph type="ftr" sz="quarter" idx="11"/>
          </p:nvPr>
        </p:nvSpPr>
        <p:spPr/>
        <p:txBody>
          <a:bodyPr/>
          <a:lstStyle>
            <a:extLst/>
          </a:lstStyle>
          <a:p>
            <a:r>
              <a:rPr lang="it-IT" smtClean="0"/>
              <a:t>FP Group, Via Numa Pompilio 2 - 20123 Milano</a:t>
            </a:r>
            <a:endParaRPr lang="it-IT"/>
          </a:p>
        </p:txBody>
      </p:sp>
      <p:sp>
        <p:nvSpPr>
          <p:cNvPr id="5" name="Segnaposto numero diapositiva 4"/>
          <p:cNvSpPr>
            <a:spLocks noGrp="1"/>
          </p:cNvSpPr>
          <p:nvPr>
            <p:ph type="sldNum" sz="quarter" idx="12"/>
          </p:nvPr>
        </p:nvSpPr>
        <p:spPr/>
        <p:txBody>
          <a:bodyPr/>
          <a:lstStyle>
            <a:extLst/>
          </a:lstStyle>
          <a:p>
            <a:fld id="{C10835D4-584F-4D3C-9546-3F594D34937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D5A4CD67-D716-4821-AB8D-8CA3C0E35A25}" type="datetime1">
              <a:rPr lang="it-IT" smtClean="0"/>
              <a:pPr/>
              <a:t>11/09/2013</a:t>
            </a:fld>
            <a:endParaRPr lang="it-IT"/>
          </a:p>
        </p:txBody>
      </p:sp>
      <p:sp>
        <p:nvSpPr>
          <p:cNvPr id="3" name="Segnaposto piè di pagina 2"/>
          <p:cNvSpPr>
            <a:spLocks noGrp="1"/>
          </p:cNvSpPr>
          <p:nvPr>
            <p:ph type="ftr" sz="quarter" idx="11"/>
          </p:nvPr>
        </p:nvSpPr>
        <p:spPr/>
        <p:txBody>
          <a:bodyPr/>
          <a:lstStyle>
            <a:extLst/>
          </a:lstStyle>
          <a:p>
            <a:r>
              <a:rPr lang="it-IT" smtClean="0"/>
              <a:t>FP Group, Via Numa Pompilio 2 - 20123 Milano</a:t>
            </a:r>
            <a:endParaRPr lang="it-IT"/>
          </a:p>
        </p:txBody>
      </p:sp>
      <p:sp>
        <p:nvSpPr>
          <p:cNvPr id="4" name="Segnaposto numero diapositiva 3"/>
          <p:cNvSpPr>
            <a:spLocks noGrp="1"/>
          </p:cNvSpPr>
          <p:nvPr>
            <p:ph type="sldNum" sz="quarter" idx="12"/>
          </p:nvPr>
        </p:nvSpPr>
        <p:spPr/>
        <p:txBody>
          <a:bodyPr/>
          <a:lstStyle>
            <a:extLst/>
          </a:lstStyle>
          <a:p>
            <a:fld id="{C10835D4-584F-4D3C-9546-3F594D349379}"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F26E5901-EEC9-4AF8-95D7-9DD99755D307}" type="datetime1">
              <a:rPr lang="it-IT" smtClean="0"/>
              <a:pPr/>
              <a:t>11/09/2013</a:t>
            </a:fld>
            <a:endParaRPr lang="it-IT"/>
          </a:p>
        </p:txBody>
      </p:sp>
      <p:sp>
        <p:nvSpPr>
          <p:cNvPr id="6" name="Segnaposto piè di pagina 5"/>
          <p:cNvSpPr>
            <a:spLocks noGrp="1"/>
          </p:cNvSpPr>
          <p:nvPr>
            <p:ph type="ftr" sz="quarter" idx="11"/>
          </p:nvPr>
        </p:nvSpPr>
        <p:spPr/>
        <p:txBody>
          <a:bodyPr/>
          <a:lstStyle>
            <a:extLst/>
          </a:lstStyle>
          <a:p>
            <a:r>
              <a:rPr lang="it-IT" smtClean="0"/>
              <a:t>FP Group, Via Numa Pompilio 2 - 20123 Milano</a:t>
            </a:r>
            <a:endParaRPr lang="it-IT"/>
          </a:p>
        </p:txBody>
      </p:sp>
      <p:sp>
        <p:nvSpPr>
          <p:cNvPr id="7" name="Segnaposto numero diapositiva 6"/>
          <p:cNvSpPr>
            <a:spLocks noGrp="1"/>
          </p:cNvSpPr>
          <p:nvPr>
            <p:ph type="sldNum" sz="quarter" idx="12"/>
          </p:nvPr>
        </p:nvSpPr>
        <p:spPr/>
        <p:txBody>
          <a:bodyPr/>
          <a:lstStyle>
            <a:extLst/>
          </a:lstStyle>
          <a:p>
            <a:fld id="{C10835D4-584F-4D3C-9546-3F594D34937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20936B66-AC28-4031-B045-42494EDB7360}" type="datetime1">
              <a:rPr lang="it-IT" smtClean="0"/>
              <a:pPr/>
              <a:t>11/09/2013</a:t>
            </a:fld>
            <a:endParaRPr lang="it-IT"/>
          </a:p>
        </p:txBody>
      </p:sp>
      <p:sp>
        <p:nvSpPr>
          <p:cNvPr id="6" name="Segnaposto piè di pagina 5"/>
          <p:cNvSpPr>
            <a:spLocks noGrp="1"/>
          </p:cNvSpPr>
          <p:nvPr>
            <p:ph type="ftr" sz="quarter" idx="11"/>
          </p:nvPr>
        </p:nvSpPr>
        <p:spPr/>
        <p:txBody>
          <a:bodyPr/>
          <a:lstStyle>
            <a:extLst/>
          </a:lstStyle>
          <a:p>
            <a:r>
              <a:rPr lang="it-IT" smtClean="0"/>
              <a:t>FP Group, Via Numa Pompilio 2 - 20123 Milano</a:t>
            </a:r>
            <a:endParaRPr lang="it-IT"/>
          </a:p>
        </p:txBody>
      </p:sp>
      <p:sp>
        <p:nvSpPr>
          <p:cNvPr id="7" name="Segnaposto numero diapositiva 6"/>
          <p:cNvSpPr>
            <a:spLocks noGrp="1"/>
          </p:cNvSpPr>
          <p:nvPr>
            <p:ph type="sldNum" sz="quarter" idx="12"/>
          </p:nvPr>
        </p:nvSpPr>
        <p:spPr/>
        <p:txBody>
          <a:bodyPr/>
          <a:lstStyle>
            <a:extLst/>
          </a:lstStyle>
          <a:p>
            <a:fld id="{C10835D4-584F-4D3C-9546-3F594D349379}"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406E8F3-8634-4901-AF9F-990F0C0A20A1}" type="datetime1">
              <a:rPr lang="it-IT" smtClean="0"/>
              <a:pPr/>
              <a:t>11/09/2013</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it-IT" smtClean="0"/>
              <a:t>FP Group, Via Numa Pompilio 2 - 20123 Milano</a:t>
            </a:r>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10835D4-584F-4D3C-9546-3F594D349379}"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645" r:id="rId1"/>
    <p:sldLayoutId id="2147484646" r:id="rId2"/>
    <p:sldLayoutId id="2147484647" r:id="rId3"/>
    <p:sldLayoutId id="2147484648" r:id="rId4"/>
    <p:sldLayoutId id="2147484649" r:id="rId5"/>
    <p:sldLayoutId id="2147484650" r:id="rId6"/>
    <p:sldLayoutId id="2147484651" r:id="rId7"/>
    <p:sldLayoutId id="2147484652" r:id="rId8"/>
    <p:sldLayoutId id="2147484653" r:id="rId9"/>
    <p:sldLayoutId id="2147484654" r:id="rId10"/>
    <p:sldLayoutId id="2147484655" r:id="rId11"/>
  </p:sldLayoutIdLst>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e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jpe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Phoenix_by_Frau_Kruspe[1].jpg"/>
          <p:cNvPicPr>
            <a:picLocks noChangeAspect="1"/>
          </p:cNvPicPr>
          <p:nvPr/>
        </p:nvPicPr>
        <p:blipFill>
          <a:blip r:embed="rId2" cstate="print"/>
          <a:stretch>
            <a:fillRect/>
          </a:stretch>
        </p:blipFill>
        <p:spPr>
          <a:xfrm>
            <a:off x="3131840" y="376581"/>
            <a:ext cx="3180938" cy="3700491"/>
          </a:xfrm>
          <a:prstGeom prst="rect">
            <a:avLst/>
          </a:prstGeom>
        </p:spPr>
      </p:pic>
      <p:sp>
        <p:nvSpPr>
          <p:cNvPr id="6" name="Sottotitolo 5"/>
          <p:cNvSpPr>
            <a:spLocks noGrp="1"/>
          </p:cNvSpPr>
          <p:nvPr>
            <p:ph type="subTitle" idx="1"/>
          </p:nvPr>
        </p:nvSpPr>
        <p:spPr>
          <a:xfrm>
            <a:off x="1619672" y="4052664"/>
            <a:ext cx="6696744" cy="1752600"/>
          </a:xfrm>
          <a:noFill/>
          <a:ln>
            <a:noFill/>
          </a:ln>
          <a:effectLst>
            <a:glow rad="139700">
              <a:schemeClr val="accent1">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800" cap="all" dirty="0" smtClean="0">
                <a:ln/>
                <a:solidFill>
                  <a:schemeClr val="accent1">
                    <a:lumMod val="60000"/>
                    <a:lumOff val="4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rPr>
              <a:t>EFP GROUP</a:t>
            </a:r>
          </a:p>
          <a:p>
            <a:pPr algn="ctr"/>
            <a:r>
              <a:rPr lang="it-IT" sz="1600" cap="all" dirty="0" smtClean="0">
                <a:ln/>
                <a:solidFill>
                  <a:schemeClr val="accent1">
                    <a:lumMod val="60000"/>
                    <a:lumOff val="4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dobe Caslon Pro" pitchFamily="18" charset="0"/>
                <a:cs typeface="Adobe Arabic" pitchFamily="18" charset="-78"/>
              </a:rPr>
              <a:t>Psiche, neuroscienze e comunicazione</a:t>
            </a:r>
          </a:p>
          <a:p>
            <a:pPr algn="ctr"/>
            <a:endParaRPr lang="it-IT" sz="48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5" name="Immagine 4"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87624" y="413792"/>
            <a:ext cx="7956376" cy="1143000"/>
          </a:xfrm>
        </p:spPr>
        <p:txBody>
          <a:bodyPr>
            <a:normAutofit fontScale="90000"/>
          </a:bodyPr>
          <a:lstStyle/>
          <a:p>
            <a:r>
              <a:rPr lang="it-IT" sz="3600" dirty="0" smtClean="0">
                <a:solidFill>
                  <a:schemeClr val="accent1"/>
                </a:solidFill>
                <a:effectLst>
                  <a:outerShdw blurRad="38100" dist="38100" dir="2700000" algn="tl">
                    <a:srgbClr val="000000">
                      <a:alpha val="43137"/>
                    </a:srgbClr>
                  </a:outerShdw>
                </a:effectLst>
                <a:latin typeface="Algerian" pitchFamily="82" charset="0"/>
              </a:rPr>
              <a:t>Il passaggio trans-generazionale in azienda</a:t>
            </a:r>
            <a:r>
              <a:rPr lang="it-IT" dirty="0" smtClean="0">
                <a:solidFill>
                  <a:schemeClr val="accent1"/>
                </a:solidFill>
                <a:effectLst>
                  <a:outerShdw blurRad="38100" dist="38100" dir="2700000" algn="tl">
                    <a:srgbClr val="000000">
                      <a:alpha val="43137"/>
                    </a:srgbClr>
                  </a:outerShdw>
                </a:effectLst>
              </a:rPr>
              <a:t/>
            </a:r>
            <a:br>
              <a:rPr lang="it-IT" dirty="0" smtClean="0">
                <a:solidFill>
                  <a:schemeClr val="accent1"/>
                </a:solidFill>
                <a:effectLst>
                  <a:outerShdw blurRad="38100" dist="38100" dir="2700000" algn="tl">
                    <a:srgbClr val="000000">
                      <a:alpha val="43137"/>
                    </a:srgbClr>
                  </a:outerShdw>
                </a:effectLst>
              </a:rPr>
            </a:br>
            <a:r>
              <a:rPr lang="it-IT" sz="2200" dirty="0" smtClean="0">
                <a:solidFill>
                  <a:schemeClr val="accent1"/>
                </a:solidFill>
                <a:effectLst>
                  <a:outerShdw blurRad="38100" dist="38100" dir="2700000" algn="tl">
                    <a:srgbClr val="000000">
                      <a:alpha val="43137"/>
                    </a:srgbClr>
                  </a:outerShdw>
                </a:effectLst>
              </a:rPr>
              <a:t>Attraversare la fase del ricambio aziendale affrontandone le difficoltà e potenziandone le risorse.</a:t>
            </a:r>
            <a:endParaRPr lang="it-IT" sz="4000" dirty="0">
              <a:solidFill>
                <a:schemeClr val="accent1"/>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1435608" y="2660848"/>
            <a:ext cx="7498080" cy="4800600"/>
          </a:xfrm>
        </p:spPr>
        <p:txBody>
          <a:bodyPr>
            <a:noAutofit/>
          </a:bodyPr>
          <a:lstStyle/>
          <a:p>
            <a:r>
              <a:rPr lang="it-IT" sz="1800" dirty="0" smtClean="0">
                <a:solidFill>
                  <a:schemeClr val="bg2">
                    <a:lumMod val="50000"/>
                  </a:schemeClr>
                </a:solidFill>
              </a:rPr>
              <a:t>FOCUS: gestione emotiva e strategica del cambiamento</a:t>
            </a:r>
          </a:p>
          <a:p>
            <a:pPr algn="just"/>
            <a:r>
              <a:rPr lang="it-IT" sz="1800" dirty="0" smtClean="0">
                <a:solidFill>
                  <a:schemeClr val="bg2">
                    <a:lumMod val="50000"/>
                  </a:schemeClr>
                </a:solidFill>
              </a:rPr>
              <a:t>OBIETTIVI: individuare l’impatto psicologico del passaggio trans- generazionale nella vita dell’azienda. Gestire la stesura di un piano d’azione nel trasferimento degli incarichi d’impresa. Valorizzare la figura di guida e di parte attiva del manager uscente.  Assicurare il trasferimento fedele dei valori aziendali e favorire il riconoscimento del nuovo leader.</a:t>
            </a:r>
          </a:p>
          <a:p>
            <a:pPr algn="just"/>
            <a:r>
              <a:rPr lang="it-IT" sz="1800" dirty="0" smtClean="0">
                <a:solidFill>
                  <a:schemeClr val="bg2">
                    <a:lumMod val="50000"/>
                  </a:schemeClr>
                </a:solidFill>
              </a:rPr>
              <a:t>DESTINATARI:  il corso è rivolto ad imprenditori e manager impegnati nella delicata fase del passaggio generazionale</a:t>
            </a:r>
          </a:p>
          <a:p>
            <a:pPr algn="just"/>
            <a:r>
              <a:rPr lang="it-IT" sz="1800" dirty="0" smtClean="0">
                <a:solidFill>
                  <a:schemeClr val="bg2">
                    <a:lumMod val="50000"/>
                  </a:schemeClr>
                </a:solidFill>
              </a:rPr>
              <a:t>MODALITA’ </a:t>
            </a:r>
            <a:r>
              <a:rPr lang="it-IT" sz="1800" dirty="0" err="1" smtClean="0">
                <a:solidFill>
                  <a:schemeClr val="bg2">
                    <a:lumMod val="50000"/>
                  </a:schemeClr>
                </a:solidFill>
              </a:rPr>
              <a:t>DI</a:t>
            </a:r>
            <a:r>
              <a:rPr lang="it-IT" sz="1800" dirty="0" smtClean="0">
                <a:solidFill>
                  <a:schemeClr val="bg2">
                    <a:lumMod val="50000"/>
                  </a:schemeClr>
                </a:solidFill>
              </a:rPr>
              <a:t> SVOLGIMENTO: il corso viene strutturato in base al profilo dell’azienda cliente e alle specifiche esigenze dei soggetti coinvolti (medie e grandi imprese ed azienda a conduzione familiare).</a:t>
            </a:r>
          </a:p>
          <a:p>
            <a:pPr algn="just"/>
            <a:endParaRPr lang="it-IT" sz="1800" dirty="0" smtClean="0">
              <a:solidFill>
                <a:schemeClr val="bg2">
                  <a:lumMod val="50000"/>
                </a:schemeClr>
              </a:solidFill>
            </a:endParaRPr>
          </a:p>
          <a:p>
            <a:pPr algn="just"/>
            <a:endParaRPr lang="it-IT" sz="1800" dirty="0" smtClean="0"/>
          </a:p>
          <a:p>
            <a:pPr algn="just"/>
            <a:endParaRPr lang="it-IT" sz="1800" dirty="0" smtClean="0"/>
          </a:p>
        </p:txBody>
      </p:sp>
      <p:pic>
        <p:nvPicPr>
          <p:cNvPr id="4" name="Immagine 3"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87624" y="188640"/>
            <a:ext cx="7498080" cy="1143000"/>
          </a:xfrm>
        </p:spPr>
        <p:txBody>
          <a:bodyPr>
            <a:normAutofit/>
          </a:bodyPr>
          <a:lstStyle/>
          <a:p>
            <a:r>
              <a:rPr lang="it-IT" sz="3200" dirty="0" smtClean="0">
                <a:solidFill>
                  <a:schemeClr val="accent1"/>
                </a:solidFill>
                <a:effectLst>
                  <a:outerShdw blurRad="38100" dist="38100" dir="2700000" algn="tl">
                    <a:srgbClr val="000000">
                      <a:alpha val="43137"/>
                    </a:srgbClr>
                  </a:outerShdw>
                </a:effectLst>
                <a:latin typeface="Algerian" pitchFamily="82" charset="0"/>
              </a:rPr>
              <a:t>EMOZIONI AI VERTICI</a:t>
            </a:r>
            <a:r>
              <a:rPr lang="it-IT" sz="4800" dirty="0" smtClean="0">
                <a:solidFill>
                  <a:schemeClr val="accent1"/>
                </a:solidFill>
                <a:effectLst>
                  <a:outerShdw blurRad="38100" dist="38100" dir="2700000" algn="tl">
                    <a:srgbClr val="000000">
                      <a:alpha val="43137"/>
                    </a:srgbClr>
                  </a:outerShdw>
                </a:effectLst>
              </a:rPr>
              <a:t/>
            </a:r>
            <a:br>
              <a:rPr lang="it-IT" sz="4800" dirty="0" smtClean="0">
                <a:solidFill>
                  <a:schemeClr val="accent1"/>
                </a:solidFill>
                <a:effectLst>
                  <a:outerShdw blurRad="38100" dist="38100" dir="2700000" algn="tl">
                    <a:srgbClr val="000000">
                      <a:alpha val="43137"/>
                    </a:srgbClr>
                  </a:outerShdw>
                </a:effectLst>
              </a:rPr>
            </a:br>
            <a:r>
              <a:rPr lang="it-IT" sz="2000" dirty="0" smtClean="0">
                <a:solidFill>
                  <a:schemeClr val="accent1"/>
                </a:solidFill>
                <a:effectLst>
                  <a:outerShdw blurRad="38100" dist="38100" dir="2700000" algn="tl">
                    <a:srgbClr val="000000">
                      <a:alpha val="43137"/>
                    </a:srgbClr>
                  </a:outerShdw>
                </a:effectLst>
              </a:rPr>
              <a:t>Leadership femminile</a:t>
            </a:r>
            <a:endParaRPr lang="it-IT" sz="4800" dirty="0">
              <a:solidFill>
                <a:schemeClr val="accent1"/>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1435608" y="2084784"/>
            <a:ext cx="7498080" cy="4800600"/>
          </a:xfrm>
        </p:spPr>
        <p:txBody>
          <a:bodyPr>
            <a:noAutofit/>
          </a:bodyPr>
          <a:lstStyle/>
          <a:p>
            <a:pPr algn="just"/>
            <a:r>
              <a:rPr lang="it-IT" sz="1800" dirty="0" smtClean="0">
                <a:solidFill>
                  <a:schemeClr val="bg2">
                    <a:lumMod val="50000"/>
                  </a:schemeClr>
                </a:solidFill>
              </a:rPr>
              <a:t>FOCUS: sviluppare il carisma femminile della professione e apprendere strategie utili per conciliare lavoro e famiglia.</a:t>
            </a:r>
          </a:p>
          <a:p>
            <a:pPr algn="just"/>
            <a:r>
              <a:rPr lang="it-IT" sz="1800" dirty="0" smtClean="0">
                <a:solidFill>
                  <a:schemeClr val="bg2">
                    <a:lumMod val="50000"/>
                  </a:schemeClr>
                </a:solidFill>
              </a:rPr>
              <a:t>OBIETTIVI: focalizzare le specificità di genere nella professione e gli stili di leadership peculiari della conduzione aziendale tipicamente femminile. Conoscere lo stile di leadership di tipo socio emozionale e saperlo utilizzare come strumento di cambiamento e innovazione. Individuare le dinamiche di segregazione verticale e orizzontale. Riconoscere e gestire le proprie reazioni emotive in forme costruttive e innovative.</a:t>
            </a:r>
          </a:p>
          <a:p>
            <a:pPr algn="just"/>
            <a:r>
              <a:rPr lang="it-IT" sz="1800" dirty="0" smtClean="0">
                <a:solidFill>
                  <a:schemeClr val="bg2">
                    <a:lumMod val="50000"/>
                  </a:schemeClr>
                </a:solidFill>
              </a:rPr>
              <a:t>DESTINATARI: donne in azienda che desiderino sviluppare e comprendere il loro potenziale per il miglioramento del proprio rendimento personale e delle relazioni con il contesto aziendale.</a:t>
            </a:r>
          </a:p>
          <a:p>
            <a:pPr algn="just"/>
            <a:r>
              <a:rPr lang="it-IT" sz="1800" dirty="0" smtClean="0">
                <a:solidFill>
                  <a:schemeClr val="bg2">
                    <a:lumMod val="50000"/>
                  </a:schemeClr>
                </a:solidFill>
              </a:rPr>
              <a:t>MODALITA’ </a:t>
            </a:r>
            <a:r>
              <a:rPr lang="it-IT" sz="1800" dirty="0" err="1" smtClean="0">
                <a:solidFill>
                  <a:schemeClr val="bg2">
                    <a:lumMod val="50000"/>
                  </a:schemeClr>
                </a:solidFill>
              </a:rPr>
              <a:t>DI</a:t>
            </a:r>
            <a:r>
              <a:rPr lang="it-IT" sz="1800" dirty="0" smtClean="0">
                <a:solidFill>
                  <a:schemeClr val="bg2">
                    <a:lumMod val="50000"/>
                  </a:schemeClr>
                </a:solidFill>
              </a:rPr>
              <a:t> SVOLGIMENTO: il corso, della durata di 16 ore, prevede un numero minimo di 6 partecipanti, fino a un massimo di 20. È prevista la possibilità di realizzare l’intervento formativo “su misura” in base alle specifiche esigenze dell’azienda.</a:t>
            </a:r>
          </a:p>
          <a:p>
            <a:pPr algn="just"/>
            <a:endParaRPr lang="it-IT" sz="1800" dirty="0" smtClean="0">
              <a:solidFill>
                <a:schemeClr val="bg2">
                  <a:lumMod val="50000"/>
                </a:schemeClr>
              </a:solidFill>
            </a:endParaRPr>
          </a:p>
          <a:p>
            <a:pPr algn="just"/>
            <a:endParaRPr lang="it-IT" sz="1800" dirty="0" smtClean="0">
              <a:solidFill>
                <a:schemeClr val="bg2">
                  <a:lumMod val="50000"/>
                </a:schemeClr>
              </a:solidFill>
            </a:endParaRPr>
          </a:p>
        </p:txBody>
      </p:sp>
      <p:pic>
        <p:nvPicPr>
          <p:cNvPr id="4" name="Immagine 3"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87624" y="274638"/>
            <a:ext cx="7498080" cy="1143000"/>
          </a:xfrm>
        </p:spPr>
        <p:txBody>
          <a:bodyPr>
            <a:normAutofit/>
          </a:bodyPr>
          <a:lstStyle/>
          <a:p>
            <a:r>
              <a:rPr lang="it-IT" sz="3200" dirty="0" smtClean="0">
                <a:solidFill>
                  <a:schemeClr val="accent1"/>
                </a:solidFill>
                <a:effectLst>
                  <a:outerShdw blurRad="38100" dist="38100" dir="2700000" algn="tl">
                    <a:srgbClr val="000000">
                      <a:alpha val="43137"/>
                    </a:srgbClr>
                  </a:outerShdw>
                </a:effectLst>
                <a:latin typeface="Algerian" pitchFamily="82" charset="0"/>
              </a:rPr>
              <a:t>Teatro aziendale</a:t>
            </a:r>
            <a:r>
              <a:rPr lang="it-IT" dirty="0" smtClean="0">
                <a:solidFill>
                  <a:schemeClr val="accent1"/>
                </a:solidFill>
                <a:effectLst>
                  <a:outerShdw blurRad="38100" dist="38100" dir="2700000" algn="tl">
                    <a:srgbClr val="000000">
                      <a:alpha val="43137"/>
                    </a:srgbClr>
                  </a:outerShdw>
                </a:effectLst>
              </a:rPr>
              <a:t/>
            </a:r>
            <a:br>
              <a:rPr lang="it-IT" dirty="0" smtClean="0">
                <a:solidFill>
                  <a:schemeClr val="accent1"/>
                </a:solidFill>
                <a:effectLst>
                  <a:outerShdw blurRad="38100" dist="38100" dir="2700000" algn="tl">
                    <a:srgbClr val="000000">
                      <a:alpha val="43137"/>
                    </a:srgbClr>
                  </a:outerShdw>
                </a:effectLst>
              </a:rPr>
            </a:br>
            <a:r>
              <a:rPr lang="it-IT" sz="2000" dirty="0" smtClean="0">
                <a:solidFill>
                  <a:schemeClr val="accent1"/>
                </a:solidFill>
                <a:effectLst>
                  <a:outerShdw blurRad="38100" dist="38100" dir="2700000" algn="tl">
                    <a:srgbClr val="000000">
                      <a:alpha val="43137"/>
                    </a:srgbClr>
                  </a:outerShdw>
                </a:effectLst>
              </a:rPr>
              <a:t>La forza della rappresentazione teatrale al servizio dell’azienda</a:t>
            </a:r>
            <a:endParaRPr lang="it-IT" dirty="0">
              <a:solidFill>
                <a:schemeClr val="accent1"/>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1435608" y="2156792"/>
            <a:ext cx="7498080" cy="4800600"/>
          </a:xfrm>
        </p:spPr>
        <p:txBody>
          <a:bodyPr>
            <a:noAutofit/>
          </a:bodyPr>
          <a:lstStyle/>
          <a:p>
            <a:r>
              <a:rPr lang="it-IT" sz="1800" dirty="0" smtClean="0">
                <a:solidFill>
                  <a:schemeClr val="bg2">
                    <a:lumMod val="50000"/>
                  </a:schemeClr>
                </a:solidFill>
              </a:rPr>
              <a:t>FOCUS: team building e </a:t>
            </a:r>
            <a:r>
              <a:rPr lang="it-IT" sz="1800" dirty="0" err="1" smtClean="0">
                <a:solidFill>
                  <a:schemeClr val="bg2">
                    <a:lumMod val="50000"/>
                  </a:schemeClr>
                </a:solidFill>
              </a:rPr>
              <a:t>problem</a:t>
            </a:r>
            <a:r>
              <a:rPr lang="it-IT" sz="1800" dirty="0" smtClean="0">
                <a:solidFill>
                  <a:schemeClr val="bg2">
                    <a:lumMod val="50000"/>
                  </a:schemeClr>
                </a:solidFill>
              </a:rPr>
              <a:t> </a:t>
            </a:r>
            <a:r>
              <a:rPr lang="it-IT" sz="1800" dirty="0" err="1" smtClean="0">
                <a:solidFill>
                  <a:schemeClr val="bg2">
                    <a:lumMod val="50000"/>
                  </a:schemeClr>
                </a:solidFill>
              </a:rPr>
              <a:t>solving</a:t>
            </a:r>
            <a:endParaRPr lang="it-IT" sz="1800" dirty="0" smtClean="0">
              <a:solidFill>
                <a:schemeClr val="bg2">
                  <a:lumMod val="50000"/>
                </a:schemeClr>
              </a:solidFill>
            </a:endParaRPr>
          </a:p>
          <a:p>
            <a:pPr algn="just"/>
            <a:r>
              <a:rPr lang="it-IT" sz="1800" dirty="0" smtClean="0">
                <a:solidFill>
                  <a:schemeClr val="bg2">
                    <a:lumMod val="50000"/>
                  </a:schemeClr>
                </a:solidFill>
              </a:rPr>
              <a:t>OBIETTIVI: crescita dell’individuo e del gruppo attraverso un percorso esperienziale basato sul teatro (</a:t>
            </a:r>
            <a:r>
              <a:rPr lang="it-IT" sz="1800" dirty="0" err="1" smtClean="0">
                <a:solidFill>
                  <a:schemeClr val="bg2">
                    <a:lumMod val="50000"/>
                  </a:schemeClr>
                </a:solidFill>
              </a:rPr>
              <a:t>learning</a:t>
            </a:r>
            <a:r>
              <a:rPr lang="it-IT" sz="1800" dirty="0" smtClean="0">
                <a:solidFill>
                  <a:schemeClr val="bg2">
                    <a:lumMod val="50000"/>
                  </a:schemeClr>
                </a:solidFill>
              </a:rPr>
              <a:t> </a:t>
            </a:r>
            <a:r>
              <a:rPr lang="it-IT" sz="1800" dirty="0" err="1" smtClean="0">
                <a:solidFill>
                  <a:schemeClr val="bg2">
                    <a:lumMod val="50000"/>
                  </a:schemeClr>
                </a:solidFill>
              </a:rPr>
              <a:t>by</a:t>
            </a:r>
            <a:r>
              <a:rPr lang="it-IT" sz="1800" dirty="0" smtClean="0">
                <a:solidFill>
                  <a:schemeClr val="bg2">
                    <a:lumMod val="50000"/>
                  </a:schemeClr>
                </a:solidFill>
              </a:rPr>
              <a:t> </a:t>
            </a:r>
            <a:r>
              <a:rPr lang="it-IT" sz="1800" dirty="0" err="1" smtClean="0">
                <a:solidFill>
                  <a:schemeClr val="bg2">
                    <a:lumMod val="50000"/>
                  </a:schemeClr>
                </a:solidFill>
              </a:rPr>
              <a:t>doing</a:t>
            </a:r>
            <a:r>
              <a:rPr lang="it-IT" sz="1800" dirty="0" smtClean="0">
                <a:solidFill>
                  <a:schemeClr val="bg2">
                    <a:lumMod val="50000"/>
                  </a:schemeClr>
                </a:solidFill>
              </a:rPr>
              <a:t>). Sperimentazione di diversi canali di comunicazione e relazione in un contesto extra quotidiano con la prospettiva che incidano anche nel contesto lavorativo.  Acquisizione di consapevolezza rispetto ai propri ruoli all’interno del team. Costruzione di un clima di cooperazione e fiducia. Elaborazione di diverse possibili soluzioni ai conflitti.</a:t>
            </a:r>
          </a:p>
          <a:p>
            <a:pPr algn="just"/>
            <a:r>
              <a:rPr lang="it-IT" sz="1800" dirty="0" smtClean="0">
                <a:solidFill>
                  <a:schemeClr val="bg2">
                    <a:lumMod val="50000"/>
                  </a:schemeClr>
                </a:solidFill>
              </a:rPr>
              <a:t>DESTINATARI: il corso è indicato per quanti abbiano l’esigenza di migliorare la capacità di comunicazione e la relazione nei gruppi di lavoro, potenziare il team building e la capacità di </a:t>
            </a:r>
            <a:r>
              <a:rPr lang="it-IT" sz="1800" dirty="0" err="1" smtClean="0">
                <a:solidFill>
                  <a:schemeClr val="bg2">
                    <a:lumMod val="50000"/>
                  </a:schemeClr>
                </a:solidFill>
              </a:rPr>
              <a:t>problem</a:t>
            </a:r>
            <a:r>
              <a:rPr lang="it-IT" sz="1800" dirty="0" smtClean="0">
                <a:solidFill>
                  <a:schemeClr val="bg2">
                    <a:lumMod val="50000"/>
                  </a:schemeClr>
                </a:solidFill>
              </a:rPr>
              <a:t> </a:t>
            </a:r>
            <a:r>
              <a:rPr lang="it-IT" sz="1800" dirty="0" err="1" smtClean="0">
                <a:solidFill>
                  <a:schemeClr val="bg2">
                    <a:lumMod val="50000"/>
                  </a:schemeClr>
                </a:solidFill>
              </a:rPr>
              <a:t>solving</a:t>
            </a:r>
            <a:r>
              <a:rPr lang="it-IT" sz="1800" dirty="0" smtClean="0">
                <a:solidFill>
                  <a:schemeClr val="bg2">
                    <a:lumMod val="50000"/>
                  </a:schemeClr>
                </a:solidFill>
              </a:rPr>
              <a:t>.</a:t>
            </a:r>
          </a:p>
          <a:p>
            <a:r>
              <a:rPr lang="it-IT" sz="1800" dirty="0" smtClean="0">
                <a:solidFill>
                  <a:schemeClr val="bg2">
                    <a:lumMod val="50000"/>
                  </a:schemeClr>
                </a:solidFill>
              </a:rPr>
              <a:t>MODALITA’ </a:t>
            </a:r>
            <a:r>
              <a:rPr lang="it-IT" sz="1800" dirty="0" err="1" smtClean="0">
                <a:solidFill>
                  <a:schemeClr val="bg2">
                    <a:lumMod val="50000"/>
                  </a:schemeClr>
                </a:solidFill>
              </a:rPr>
              <a:t>DI</a:t>
            </a:r>
            <a:r>
              <a:rPr lang="it-IT" sz="1800" dirty="0" smtClean="0">
                <a:solidFill>
                  <a:schemeClr val="bg2">
                    <a:lumMod val="50000"/>
                  </a:schemeClr>
                </a:solidFill>
              </a:rPr>
              <a:t> SVOLGIMENTO: nel contesto aziendale l’intervento viene progettato ad hoc in base alle situazioni organizzative e alle esigenze formative riscontrate da un’analisi interna.</a:t>
            </a:r>
          </a:p>
          <a:p>
            <a:pPr algn="just"/>
            <a:endParaRPr lang="it-IT" sz="1800" dirty="0" smtClean="0">
              <a:solidFill>
                <a:schemeClr val="bg2">
                  <a:lumMod val="50000"/>
                </a:schemeClr>
              </a:solidFill>
            </a:endParaRPr>
          </a:p>
          <a:p>
            <a:pPr algn="just"/>
            <a:endParaRPr lang="it-IT" sz="1800" dirty="0" smtClean="0">
              <a:solidFill>
                <a:schemeClr val="bg2">
                  <a:lumMod val="50000"/>
                </a:schemeClr>
              </a:solidFill>
            </a:endParaRPr>
          </a:p>
          <a:p>
            <a:pPr algn="just"/>
            <a:endParaRPr lang="it-IT" sz="1800" dirty="0" smtClean="0">
              <a:solidFill>
                <a:schemeClr val="bg2">
                  <a:lumMod val="50000"/>
                </a:schemeClr>
              </a:solidFill>
            </a:endParaRPr>
          </a:p>
        </p:txBody>
      </p:sp>
      <p:pic>
        <p:nvPicPr>
          <p:cNvPr id="4" name="Immagine 3"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solidFill>
                  <a:schemeClr val="accent1"/>
                </a:solidFill>
                <a:effectLst>
                  <a:outerShdw blurRad="38100" dist="38100" dir="2700000" algn="tl">
                    <a:srgbClr val="000000">
                      <a:alpha val="43137"/>
                    </a:srgbClr>
                  </a:outerShdw>
                </a:effectLst>
                <a:latin typeface="Algerian" pitchFamily="82" charset="0"/>
              </a:rPr>
              <a:t>PUBLIC SPEAKING</a:t>
            </a:r>
            <a:r>
              <a:rPr lang="it-IT" sz="6000" dirty="0" smtClean="0">
                <a:solidFill>
                  <a:schemeClr val="accent1"/>
                </a:solidFill>
                <a:effectLst>
                  <a:outerShdw blurRad="38100" dist="38100" dir="2700000" algn="tl">
                    <a:srgbClr val="000000">
                      <a:alpha val="43137"/>
                    </a:srgbClr>
                  </a:outerShdw>
                </a:effectLst>
                <a:latin typeface="Algerian" pitchFamily="82" charset="0"/>
              </a:rPr>
              <a:t/>
            </a:r>
            <a:br>
              <a:rPr lang="it-IT" sz="6000" dirty="0" smtClean="0">
                <a:solidFill>
                  <a:schemeClr val="accent1"/>
                </a:solidFill>
                <a:effectLst>
                  <a:outerShdw blurRad="38100" dist="38100" dir="2700000" algn="tl">
                    <a:srgbClr val="000000">
                      <a:alpha val="43137"/>
                    </a:srgbClr>
                  </a:outerShdw>
                </a:effectLst>
                <a:latin typeface="Algerian" pitchFamily="82" charset="0"/>
              </a:rPr>
            </a:br>
            <a:r>
              <a:rPr lang="it-IT" sz="2200" dirty="0" smtClean="0">
                <a:solidFill>
                  <a:schemeClr val="accent1"/>
                </a:solidFill>
                <a:effectLst>
                  <a:outerShdw blurRad="38100" dist="38100" dir="2700000" algn="tl">
                    <a:srgbClr val="000000">
                      <a:alpha val="43137"/>
                    </a:srgbClr>
                  </a:outerShdw>
                </a:effectLst>
              </a:rPr>
              <a:t>Conoscere le emozioni per gestire la performance e potenziare il carism</a:t>
            </a:r>
            <a:r>
              <a:rPr lang="it-IT" sz="2200" dirty="0" smtClean="0">
                <a:solidFill>
                  <a:schemeClr val="accent1"/>
                </a:solidFill>
                <a:effectLst>
                  <a:outerShdw blurRad="38100" dist="38100" dir="2700000" algn="tl">
                    <a:srgbClr val="000000">
                      <a:alpha val="43137"/>
                    </a:srgbClr>
                  </a:outerShdw>
                </a:effectLst>
              </a:rPr>
              <a:t>a</a:t>
            </a:r>
            <a:endParaRPr lang="it-IT" sz="2200" dirty="0"/>
          </a:p>
        </p:txBody>
      </p:sp>
      <p:sp>
        <p:nvSpPr>
          <p:cNvPr id="3" name="Segnaposto contenuto 2"/>
          <p:cNvSpPr>
            <a:spLocks noGrp="1"/>
          </p:cNvSpPr>
          <p:nvPr>
            <p:ph idx="1"/>
          </p:nvPr>
        </p:nvSpPr>
        <p:spPr/>
        <p:txBody>
          <a:bodyPr>
            <a:normAutofit fontScale="70000" lnSpcReduction="20000"/>
          </a:bodyPr>
          <a:lstStyle/>
          <a:p>
            <a:r>
              <a:rPr lang="it-IT" dirty="0" smtClean="0">
                <a:solidFill>
                  <a:schemeClr val="bg2">
                    <a:lumMod val="50000"/>
                  </a:schemeClr>
                </a:solidFill>
              </a:rPr>
              <a:t>FOCUS</a:t>
            </a:r>
            <a:r>
              <a:rPr lang="it-IT" dirty="0" smtClean="0">
                <a:solidFill>
                  <a:schemeClr val="bg2">
                    <a:lumMod val="50000"/>
                  </a:schemeClr>
                </a:solidFill>
              </a:rPr>
              <a:t>: public </a:t>
            </a:r>
            <a:r>
              <a:rPr lang="it-IT" dirty="0" err="1" smtClean="0">
                <a:solidFill>
                  <a:schemeClr val="bg2">
                    <a:lumMod val="50000"/>
                  </a:schemeClr>
                </a:solidFill>
              </a:rPr>
              <a:t>speaking</a:t>
            </a:r>
            <a:endParaRPr lang="it-IT" dirty="0" smtClean="0">
              <a:solidFill>
                <a:schemeClr val="bg2">
                  <a:lumMod val="50000"/>
                </a:schemeClr>
              </a:solidFill>
            </a:endParaRPr>
          </a:p>
          <a:p>
            <a:pPr algn="just"/>
            <a:r>
              <a:rPr lang="it-IT" dirty="0" smtClean="0">
                <a:solidFill>
                  <a:schemeClr val="bg2">
                    <a:lumMod val="50000"/>
                  </a:schemeClr>
                </a:solidFill>
              </a:rPr>
              <a:t>OBIETTIVI</a:t>
            </a:r>
            <a:r>
              <a:rPr lang="it-IT" dirty="0" smtClean="0">
                <a:solidFill>
                  <a:schemeClr val="bg2">
                    <a:lumMod val="50000"/>
                  </a:schemeClr>
                </a:solidFill>
              </a:rPr>
              <a:t>: gestire ansia da performance, apprendere tecniche di </a:t>
            </a:r>
            <a:r>
              <a:rPr lang="it-IT" dirty="0" err="1" smtClean="0">
                <a:solidFill>
                  <a:schemeClr val="bg2">
                    <a:lumMod val="50000"/>
                  </a:schemeClr>
                </a:solidFill>
              </a:rPr>
              <a:t>mindfulness</a:t>
            </a:r>
            <a:r>
              <a:rPr lang="it-IT" dirty="0" smtClean="0">
                <a:solidFill>
                  <a:schemeClr val="bg2">
                    <a:lumMod val="50000"/>
                  </a:schemeClr>
                </a:solidFill>
              </a:rPr>
              <a:t> emozionale, creare lo stato di flusso per una presentazione di successo, padroneggiare linguaggio del corpo e paraverbale vocale, leggere i messaggi non verbali del pubblico, utilizzare tecniche di ipnosi conversazionale, costruire una presentazione carismatica, raggiungere la </a:t>
            </a:r>
            <a:r>
              <a:rPr lang="it-IT" dirty="0" err="1" smtClean="0">
                <a:solidFill>
                  <a:schemeClr val="bg2">
                    <a:lumMod val="50000"/>
                  </a:schemeClr>
                </a:solidFill>
              </a:rPr>
              <a:t>peak</a:t>
            </a:r>
            <a:r>
              <a:rPr lang="it-IT" dirty="0" smtClean="0">
                <a:solidFill>
                  <a:schemeClr val="bg2">
                    <a:lumMod val="50000"/>
                  </a:schemeClr>
                </a:solidFill>
              </a:rPr>
              <a:t> performance</a:t>
            </a:r>
            <a:endParaRPr lang="it-IT" dirty="0" smtClean="0">
              <a:solidFill>
                <a:schemeClr val="bg2">
                  <a:lumMod val="50000"/>
                </a:schemeClr>
              </a:solidFill>
            </a:endParaRPr>
          </a:p>
          <a:p>
            <a:pPr algn="just"/>
            <a:r>
              <a:rPr lang="it-IT" dirty="0" smtClean="0">
                <a:solidFill>
                  <a:schemeClr val="bg2">
                    <a:lumMod val="50000"/>
                  </a:schemeClr>
                </a:solidFill>
              </a:rPr>
              <a:t>DESTINATARI: il corso è indicato </a:t>
            </a:r>
            <a:r>
              <a:rPr lang="it-IT" dirty="0" smtClean="0">
                <a:solidFill>
                  <a:schemeClr val="bg2">
                    <a:lumMod val="50000"/>
                  </a:schemeClr>
                </a:solidFill>
              </a:rPr>
              <a:t>per tutti i professionisti che svolgono attività con componenti relazionali (manager, business and trading, insegnamento e formazione) e necessitano lo sviluppo delle competenze e del carisma in occasione di riunioni, presentazioni, seminari, conferenze, </a:t>
            </a:r>
            <a:r>
              <a:rPr lang="it-IT" smtClean="0">
                <a:solidFill>
                  <a:schemeClr val="bg2">
                    <a:lumMod val="50000"/>
                  </a:schemeClr>
                </a:solidFill>
              </a:rPr>
              <a:t>conversazioni naturali. </a:t>
            </a:r>
            <a:endParaRPr lang="it-IT" dirty="0" smtClean="0">
              <a:solidFill>
                <a:schemeClr val="bg2">
                  <a:lumMod val="50000"/>
                </a:schemeClr>
              </a:solidFill>
            </a:endParaRPr>
          </a:p>
          <a:p>
            <a:r>
              <a:rPr lang="it-IT" dirty="0" smtClean="0">
                <a:solidFill>
                  <a:schemeClr val="bg2">
                    <a:lumMod val="50000"/>
                  </a:schemeClr>
                </a:solidFill>
              </a:rPr>
              <a:t>MODALITA’ </a:t>
            </a:r>
            <a:r>
              <a:rPr lang="it-IT" dirty="0" err="1" smtClean="0">
                <a:solidFill>
                  <a:schemeClr val="bg2">
                    <a:lumMod val="50000"/>
                  </a:schemeClr>
                </a:solidFill>
              </a:rPr>
              <a:t>DI</a:t>
            </a:r>
            <a:r>
              <a:rPr lang="it-IT" dirty="0" smtClean="0">
                <a:solidFill>
                  <a:schemeClr val="bg2">
                    <a:lumMod val="50000"/>
                  </a:schemeClr>
                </a:solidFill>
              </a:rPr>
              <a:t> SVOLGIMENTO</a:t>
            </a:r>
            <a:r>
              <a:rPr lang="it-IT" dirty="0" smtClean="0">
                <a:solidFill>
                  <a:schemeClr val="bg2">
                    <a:lumMod val="50000"/>
                  </a:schemeClr>
                </a:solidFill>
              </a:rPr>
              <a:t>: format di 8 o 16 ore</a:t>
            </a:r>
            <a:endParaRPr lang="it-IT" dirty="0" smtClean="0">
              <a:solidFill>
                <a:schemeClr val="bg2">
                  <a:lumMod val="50000"/>
                </a:schemeClr>
              </a:solidFill>
            </a:endParaRP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dirty="0" smtClean="0">
                <a:solidFill>
                  <a:schemeClr val="bg2">
                    <a:lumMod val="50000"/>
                  </a:schemeClr>
                </a:solidFill>
                <a:effectLst>
                  <a:outerShdw blurRad="38100" dist="38100" dir="2700000" algn="tl">
                    <a:srgbClr val="000000">
                      <a:alpha val="43137"/>
                    </a:srgbClr>
                  </a:outerShdw>
                </a:effectLst>
              </a:rPr>
              <a:t>Direttore Scientifico</a:t>
            </a:r>
            <a:r>
              <a:rPr lang="it-IT" dirty="0" smtClean="0">
                <a:solidFill>
                  <a:schemeClr val="bg2">
                    <a:lumMod val="50000"/>
                  </a:schemeClr>
                </a:solidFill>
              </a:rPr>
              <a:t>:  </a:t>
            </a:r>
            <a:r>
              <a:rPr lang="it-IT" sz="2400" u="sng" dirty="0" smtClean="0">
                <a:solidFill>
                  <a:schemeClr val="bg2">
                    <a:lumMod val="50000"/>
                  </a:schemeClr>
                </a:solidFill>
                <a:effectLst>
                  <a:outerShdw blurRad="38100" dist="38100" dir="2700000" algn="tl">
                    <a:srgbClr val="000000">
                      <a:alpha val="43137"/>
                    </a:srgbClr>
                  </a:outerShdw>
                </a:effectLst>
              </a:rPr>
              <a:t>Dott.ssa Erica F. Poli</a:t>
            </a:r>
          </a:p>
          <a:p>
            <a:endParaRPr lang="it-IT" dirty="0" smtClean="0">
              <a:solidFill>
                <a:schemeClr val="bg2">
                  <a:lumMod val="50000"/>
                </a:schemeClr>
              </a:solidFill>
            </a:endParaRPr>
          </a:p>
          <a:p>
            <a:pPr algn="just">
              <a:buNone/>
            </a:pPr>
            <a:r>
              <a:rPr lang="it-IT" sz="2400" dirty="0" smtClean="0">
                <a:solidFill>
                  <a:schemeClr val="bg2">
                    <a:lumMod val="50000"/>
                  </a:schemeClr>
                </a:solidFill>
              </a:rPr>
              <a:t>E’ medico psichiatra, psicoterapeuta e </a:t>
            </a:r>
            <a:r>
              <a:rPr lang="it-IT" sz="2400" dirty="0" err="1" smtClean="0">
                <a:solidFill>
                  <a:schemeClr val="bg2">
                    <a:lumMod val="50000"/>
                  </a:schemeClr>
                </a:solidFill>
              </a:rPr>
              <a:t>counselor</a:t>
            </a:r>
            <a:r>
              <a:rPr lang="it-IT" sz="2400" dirty="0" smtClean="0">
                <a:solidFill>
                  <a:schemeClr val="bg2">
                    <a:lumMod val="50000"/>
                  </a:schemeClr>
                </a:solidFill>
              </a:rPr>
              <a:t>.  Membro di molte società scientifiche, tra cui ISTDP (International </a:t>
            </a:r>
            <a:r>
              <a:rPr lang="it-IT" sz="2400" dirty="0" err="1" smtClean="0">
                <a:solidFill>
                  <a:schemeClr val="bg2">
                    <a:lumMod val="50000"/>
                  </a:schemeClr>
                </a:solidFill>
              </a:rPr>
              <a:t>Association</a:t>
            </a:r>
            <a:r>
              <a:rPr lang="it-IT" sz="2400" dirty="0" smtClean="0">
                <a:solidFill>
                  <a:schemeClr val="bg2">
                    <a:lumMod val="50000"/>
                  </a:schemeClr>
                </a:solidFill>
              </a:rPr>
              <a:t> </a:t>
            </a:r>
            <a:r>
              <a:rPr lang="it-IT" sz="2400" dirty="0" err="1" smtClean="0">
                <a:solidFill>
                  <a:schemeClr val="bg2">
                    <a:lumMod val="50000"/>
                  </a:schemeClr>
                </a:solidFill>
              </a:rPr>
              <a:t>of</a:t>
            </a:r>
            <a:r>
              <a:rPr lang="it-IT" sz="2400" dirty="0" smtClean="0">
                <a:solidFill>
                  <a:schemeClr val="bg2">
                    <a:lumMod val="50000"/>
                  </a:schemeClr>
                </a:solidFill>
              </a:rPr>
              <a:t> Short </a:t>
            </a:r>
            <a:r>
              <a:rPr lang="it-IT" sz="2400" dirty="0" err="1" smtClean="0">
                <a:solidFill>
                  <a:schemeClr val="bg2">
                    <a:lumMod val="50000"/>
                  </a:schemeClr>
                </a:solidFill>
              </a:rPr>
              <a:t>Term</a:t>
            </a:r>
            <a:r>
              <a:rPr lang="it-IT" sz="2400" dirty="0" smtClean="0">
                <a:solidFill>
                  <a:schemeClr val="bg2">
                    <a:lumMod val="50000"/>
                  </a:schemeClr>
                </a:solidFill>
              </a:rPr>
              <a:t> </a:t>
            </a:r>
            <a:r>
              <a:rPr lang="it-IT" sz="2400" dirty="0" err="1" smtClean="0">
                <a:solidFill>
                  <a:schemeClr val="bg2">
                    <a:lumMod val="50000"/>
                  </a:schemeClr>
                </a:solidFill>
              </a:rPr>
              <a:t>Dynamic</a:t>
            </a:r>
            <a:r>
              <a:rPr lang="it-IT" sz="2400" dirty="0" smtClean="0">
                <a:solidFill>
                  <a:schemeClr val="bg2">
                    <a:lumMod val="50000"/>
                  </a:schemeClr>
                </a:solidFill>
              </a:rPr>
              <a:t> </a:t>
            </a:r>
            <a:r>
              <a:rPr lang="it-IT" sz="2400" dirty="0" err="1" smtClean="0">
                <a:solidFill>
                  <a:schemeClr val="bg2">
                    <a:lumMod val="50000"/>
                  </a:schemeClr>
                </a:solidFill>
              </a:rPr>
              <a:t>Psychoterapy</a:t>
            </a:r>
            <a:r>
              <a:rPr lang="it-IT" sz="2400" dirty="0" smtClean="0">
                <a:solidFill>
                  <a:schemeClr val="bg2">
                    <a:lumMod val="50000"/>
                  </a:schemeClr>
                </a:solidFill>
              </a:rPr>
              <a:t>) e OPIFER (Organizzazione Psicoanalisti Italiani Federazione e Registro), annovera un’approfondita ed eclettica formazione psicoterapeutica che le ha fornito la capacità di affrontare il mondo della psiche fino alla spiritualità, sviluppando un personale metodo di lavoro interdisciplinare e psicosomatico.  </a:t>
            </a:r>
          </a:p>
          <a:p>
            <a:pPr algn="just">
              <a:buNone/>
            </a:pPr>
            <a:r>
              <a:rPr lang="it-IT" sz="2400" dirty="0" smtClean="0">
                <a:solidFill>
                  <a:schemeClr val="bg2">
                    <a:lumMod val="50000"/>
                  </a:schemeClr>
                </a:solidFill>
              </a:rPr>
              <a:t>Svolge la libera professione di terapeuta e formatrice a Milano. Esperta in </a:t>
            </a:r>
            <a:r>
              <a:rPr lang="it-IT" sz="2400" dirty="0" err="1" smtClean="0">
                <a:solidFill>
                  <a:schemeClr val="bg2">
                    <a:lumMod val="50000"/>
                  </a:schemeClr>
                </a:solidFill>
              </a:rPr>
              <a:t>psicotraumatologia</a:t>
            </a:r>
            <a:r>
              <a:rPr lang="it-IT" sz="2400" dirty="0" smtClean="0">
                <a:solidFill>
                  <a:schemeClr val="bg2">
                    <a:lumMod val="50000"/>
                  </a:schemeClr>
                </a:solidFill>
              </a:rPr>
              <a:t> e criminologia, lavora come consulente presso il Tribunale di Milano e il Soccorso Antiviolenza Sessuale e Domestica dell’Ospedale Policlinico di Milano.</a:t>
            </a:r>
          </a:p>
        </p:txBody>
      </p:sp>
      <p:pic>
        <p:nvPicPr>
          <p:cNvPr id="4" name="Immagine 3" descr="Phoenix_by_Frau_Kruspe[1].jpg"/>
          <p:cNvPicPr>
            <a:picLocks noChangeAspect="1"/>
          </p:cNvPicPr>
          <p:nvPr/>
        </p:nvPicPr>
        <p:blipFill>
          <a:blip r:embed="rId3" cstate="print"/>
          <a:stretch>
            <a:fillRect/>
          </a:stretch>
        </p:blipFill>
        <p:spPr>
          <a:xfrm>
            <a:off x="0" y="5653206"/>
            <a:ext cx="1043608" cy="1160170"/>
          </a:xfrm>
          <a:prstGeom prst="ellipse">
            <a:avLst/>
          </a:prstGeom>
          <a:ln>
            <a:noFill/>
          </a:ln>
          <a:effectLst>
            <a:softEdge rad="112500"/>
          </a:effectLst>
        </p:spPr>
      </p:pic>
      <p:sp>
        <p:nvSpPr>
          <p:cNvPr id="5" name="Titolo 4"/>
          <p:cNvSpPr>
            <a:spLocks noGrp="1"/>
          </p:cNvSpPr>
          <p:nvPr>
            <p:ph type="title"/>
          </p:nvPr>
        </p:nvSpPr>
        <p:spPr/>
        <p:txBody>
          <a:bodyPr>
            <a:normAutofit/>
          </a:bodyPr>
          <a:lstStyle/>
          <a:p>
            <a:pPr algn="just"/>
            <a:r>
              <a:rPr lang="it-IT" sz="3200" dirty="0" smtClean="0">
                <a:solidFill>
                  <a:schemeClr val="accent1"/>
                </a:solidFill>
                <a:effectLst>
                  <a:outerShdw blurRad="38100" dist="38100" dir="2700000" algn="tl">
                    <a:srgbClr val="000000">
                      <a:alpha val="43137"/>
                    </a:srgbClr>
                  </a:outerShdw>
                </a:effectLst>
                <a:latin typeface="Algerian" pitchFamily="82" charset="0"/>
              </a:rPr>
              <a:t>EFP Group</a:t>
            </a:r>
            <a:endParaRPr lang="it-IT" sz="3200" dirty="0">
              <a:solidFill>
                <a:schemeClr val="accent1"/>
              </a:solidFill>
              <a:effectLst>
                <a:outerShdw blurRad="38100" dist="38100" dir="2700000" algn="tl">
                  <a:srgbClr val="000000">
                    <a:alpha val="43137"/>
                  </a:srgbClr>
                </a:outerShdw>
              </a:effectLst>
              <a:latin typeface="Algerian" pitchFamily="8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4016" y="1412776"/>
            <a:ext cx="10260632" cy="4800600"/>
          </a:xfrm>
        </p:spPr>
        <p:txBody>
          <a:bodyPr>
            <a:noAutofit/>
          </a:bodyPr>
          <a:lstStyle/>
          <a:p>
            <a:endParaRPr lang="it-IT" sz="2800" dirty="0" smtClean="0"/>
          </a:p>
          <a:p>
            <a:endParaRPr lang="it-IT" sz="2800" dirty="0" smtClean="0"/>
          </a:p>
          <a:p>
            <a:endParaRPr lang="it-IT" sz="2800" dirty="0" smtClean="0"/>
          </a:p>
          <a:p>
            <a:endParaRPr lang="it-IT" sz="2800" dirty="0" smtClean="0"/>
          </a:p>
          <a:p>
            <a:endParaRPr lang="it-IT" sz="2800" dirty="0" smtClean="0"/>
          </a:p>
          <a:p>
            <a:endParaRPr lang="it-IT" sz="2800" dirty="0" smtClean="0"/>
          </a:p>
          <a:p>
            <a:endParaRPr lang="it-IT" sz="2800" dirty="0" smtClean="0"/>
          </a:p>
          <a:p>
            <a:endParaRPr lang="it-IT" sz="2800" dirty="0" smtClean="0"/>
          </a:p>
          <a:p>
            <a:pPr>
              <a:buNone/>
            </a:pPr>
            <a:endParaRPr lang="it-IT" sz="1600" dirty="0" smtClean="0">
              <a:solidFill>
                <a:schemeClr val="bg2">
                  <a:lumMod val="50000"/>
                </a:schemeClr>
              </a:solidFill>
            </a:endParaRPr>
          </a:p>
          <a:p>
            <a:pPr>
              <a:buNone/>
            </a:pPr>
            <a:endParaRPr lang="it-IT" sz="1600" dirty="0" smtClean="0">
              <a:solidFill>
                <a:schemeClr val="bg2">
                  <a:lumMod val="50000"/>
                </a:schemeClr>
              </a:solidFill>
            </a:endParaRPr>
          </a:p>
          <a:p>
            <a:pPr>
              <a:buNone/>
            </a:pPr>
            <a:r>
              <a:rPr lang="it-IT" sz="1400" dirty="0" smtClean="0">
                <a:solidFill>
                  <a:schemeClr val="bg2">
                    <a:lumMod val="50000"/>
                  </a:schemeClr>
                </a:solidFill>
              </a:rPr>
              <a:t>                                           Via </a:t>
            </a:r>
            <a:r>
              <a:rPr lang="it-IT" sz="1400" dirty="0" err="1" smtClean="0">
                <a:solidFill>
                  <a:schemeClr val="bg2">
                    <a:lumMod val="50000"/>
                  </a:schemeClr>
                </a:solidFill>
              </a:rPr>
              <a:t>Numa</a:t>
            </a:r>
            <a:r>
              <a:rPr lang="it-IT" sz="1400" dirty="0" smtClean="0">
                <a:solidFill>
                  <a:schemeClr val="bg2">
                    <a:lumMod val="50000"/>
                  </a:schemeClr>
                </a:solidFill>
              </a:rPr>
              <a:t> </a:t>
            </a:r>
            <a:r>
              <a:rPr lang="it-IT" sz="1400" dirty="0" err="1" smtClean="0">
                <a:solidFill>
                  <a:schemeClr val="bg2">
                    <a:lumMod val="50000"/>
                  </a:schemeClr>
                </a:solidFill>
              </a:rPr>
              <a:t>Pompilio</a:t>
            </a:r>
            <a:r>
              <a:rPr lang="it-IT" sz="1400" dirty="0" smtClean="0">
                <a:solidFill>
                  <a:schemeClr val="bg2">
                    <a:lumMod val="50000"/>
                  </a:schemeClr>
                </a:solidFill>
              </a:rPr>
              <a:t>, 2 - 20123 Milano (MM2 </a:t>
            </a:r>
            <a:r>
              <a:rPr lang="it-IT" sz="1400" dirty="0" err="1" smtClean="0">
                <a:solidFill>
                  <a:schemeClr val="bg2">
                    <a:lumMod val="50000"/>
                  </a:schemeClr>
                </a:solidFill>
              </a:rPr>
              <a:t>St.Agostino</a:t>
            </a:r>
            <a:r>
              <a:rPr lang="it-IT" sz="1400" dirty="0" smtClean="0">
                <a:solidFill>
                  <a:schemeClr val="bg2">
                    <a:lumMod val="50000"/>
                  </a:schemeClr>
                </a:solidFill>
              </a:rPr>
              <a:t>).  </a:t>
            </a:r>
            <a:endParaRPr lang="it-IT" sz="1400" dirty="0">
              <a:solidFill>
                <a:schemeClr val="bg2">
                  <a:lumMod val="50000"/>
                </a:schemeClr>
              </a:solidFill>
            </a:endParaRPr>
          </a:p>
        </p:txBody>
      </p:sp>
      <p:pic>
        <p:nvPicPr>
          <p:cNvPr id="5" name="Immagine 4" descr="Phoenix_by_Frau_Kruspe[1].jpg"/>
          <p:cNvPicPr>
            <a:picLocks noChangeAspect="1"/>
          </p:cNvPicPr>
          <p:nvPr/>
        </p:nvPicPr>
        <p:blipFill>
          <a:blip r:embed="rId2" cstate="print"/>
          <a:stretch>
            <a:fillRect/>
          </a:stretch>
        </p:blipFill>
        <p:spPr>
          <a:xfrm>
            <a:off x="2555776" y="450029"/>
            <a:ext cx="4850946" cy="564326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87624" y="836712"/>
            <a:ext cx="7498080" cy="5411688"/>
          </a:xfrm>
        </p:spPr>
        <p:txBody>
          <a:bodyPr>
            <a:normAutofit fontScale="70000" lnSpcReduction="20000"/>
          </a:bodyPr>
          <a:lstStyle/>
          <a:p>
            <a:pPr algn="ctr">
              <a:buNone/>
            </a:pPr>
            <a:r>
              <a:rPr lang="it-IT" dirty="0" smtClean="0">
                <a:solidFill>
                  <a:schemeClr val="bg2">
                    <a:lumMod val="50000"/>
                  </a:schemeClr>
                </a:solidFill>
                <a:effectLst>
                  <a:outerShdw blurRad="38100" dist="38100" dir="2700000" algn="tl">
                    <a:srgbClr val="000000">
                      <a:alpha val="43137"/>
                    </a:srgbClr>
                  </a:outerShdw>
                </a:effectLst>
              </a:rPr>
              <a:t>Esiste </a:t>
            </a:r>
          </a:p>
          <a:p>
            <a:pPr algn="ctr">
              <a:buNone/>
            </a:pPr>
            <a:r>
              <a:rPr lang="it-IT" dirty="0" smtClean="0">
                <a:solidFill>
                  <a:schemeClr val="bg2">
                    <a:lumMod val="50000"/>
                  </a:schemeClr>
                </a:solidFill>
                <a:effectLst>
                  <a:outerShdw blurRad="38100" dist="38100" dir="2700000" algn="tl">
                    <a:srgbClr val="000000">
                      <a:alpha val="43137"/>
                    </a:srgbClr>
                  </a:outerShdw>
                </a:effectLst>
              </a:rPr>
              <a:t>una vitalità, </a:t>
            </a:r>
          </a:p>
          <a:p>
            <a:pPr algn="ctr">
              <a:buNone/>
            </a:pPr>
            <a:r>
              <a:rPr lang="it-IT" dirty="0" smtClean="0">
                <a:solidFill>
                  <a:schemeClr val="bg2">
                    <a:lumMod val="50000"/>
                  </a:schemeClr>
                </a:solidFill>
                <a:effectLst>
                  <a:outerShdw blurRad="38100" dist="38100" dir="2700000" algn="tl">
                    <a:srgbClr val="000000">
                      <a:alpha val="43137"/>
                    </a:srgbClr>
                  </a:outerShdw>
                </a:effectLst>
              </a:rPr>
              <a:t>una forza vitale, </a:t>
            </a:r>
          </a:p>
          <a:p>
            <a:pPr algn="ctr">
              <a:buNone/>
            </a:pPr>
            <a:r>
              <a:rPr lang="it-IT" dirty="0" smtClean="0">
                <a:solidFill>
                  <a:schemeClr val="bg2">
                    <a:lumMod val="50000"/>
                  </a:schemeClr>
                </a:solidFill>
                <a:effectLst>
                  <a:outerShdw blurRad="38100" dist="38100" dir="2700000" algn="tl">
                    <a:srgbClr val="000000">
                      <a:alpha val="43137"/>
                    </a:srgbClr>
                  </a:outerShdw>
                </a:effectLst>
              </a:rPr>
              <a:t>un’energia viva </a:t>
            </a:r>
          </a:p>
          <a:p>
            <a:pPr algn="ctr">
              <a:buNone/>
            </a:pPr>
            <a:r>
              <a:rPr lang="it-IT" dirty="0" smtClean="0">
                <a:solidFill>
                  <a:schemeClr val="bg2">
                    <a:lumMod val="50000"/>
                  </a:schemeClr>
                </a:solidFill>
                <a:effectLst>
                  <a:outerShdw blurRad="38100" dist="38100" dir="2700000" algn="tl">
                    <a:srgbClr val="000000">
                      <a:alpha val="43137"/>
                    </a:srgbClr>
                  </a:outerShdw>
                </a:effectLst>
              </a:rPr>
              <a:t>che si converte attraverso di te in azione</a:t>
            </a:r>
          </a:p>
          <a:p>
            <a:pPr algn="ctr">
              <a:buNone/>
            </a:pPr>
            <a:r>
              <a:rPr lang="it-IT" dirty="0" smtClean="0">
                <a:solidFill>
                  <a:schemeClr val="bg2">
                    <a:lumMod val="50000"/>
                  </a:schemeClr>
                </a:solidFill>
                <a:effectLst>
                  <a:outerShdw blurRad="38100" dist="38100" dir="2700000" algn="tl">
                    <a:srgbClr val="000000">
                      <a:alpha val="43137"/>
                    </a:srgbClr>
                  </a:outerShdw>
                </a:effectLst>
              </a:rPr>
              <a:t> e poiché tu sei unico, </a:t>
            </a:r>
          </a:p>
          <a:p>
            <a:pPr algn="ctr">
              <a:buNone/>
            </a:pPr>
            <a:r>
              <a:rPr lang="it-IT" dirty="0" smtClean="0">
                <a:solidFill>
                  <a:schemeClr val="bg2">
                    <a:lumMod val="50000"/>
                  </a:schemeClr>
                </a:solidFill>
                <a:effectLst>
                  <a:outerShdw blurRad="38100" dist="38100" dir="2700000" algn="tl">
                    <a:srgbClr val="000000">
                      <a:alpha val="43137"/>
                    </a:srgbClr>
                  </a:outerShdw>
                </a:effectLst>
              </a:rPr>
              <a:t>questa espressione è unica. </a:t>
            </a:r>
          </a:p>
          <a:p>
            <a:pPr algn="ctr">
              <a:buNone/>
            </a:pPr>
            <a:r>
              <a:rPr lang="it-IT" dirty="0" smtClean="0">
                <a:solidFill>
                  <a:schemeClr val="bg2">
                    <a:lumMod val="50000"/>
                  </a:schemeClr>
                </a:solidFill>
                <a:effectLst>
                  <a:outerShdw blurRad="38100" dist="38100" dir="2700000" algn="tl">
                    <a:srgbClr val="000000">
                      <a:alpha val="43137"/>
                    </a:srgbClr>
                  </a:outerShdw>
                </a:effectLst>
              </a:rPr>
              <a:t>Se blocchi questa energia, </a:t>
            </a:r>
          </a:p>
          <a:p>
            <a:pPr algn="ctr">
              <a:buNone/>
            </a:pPr>
            <a:r>
              <a:rPr lang="it-IT" dirty="0" smtClean="0">
                <a:solidFill>
                  <a:schemeClr val="bg2">
                    <a:lumMod val="50000"/>
                  </a:schemeClr>
                </a:solidFill>
                <a:effectLst>
                  <a:outerShdw blurRad="38100" dist="38100" dir="2700000" algn="tl">
                    <a:srgbClr val="000000">
                      <a:alpha val="43137"/>
                    </a:srgbClr>
                  </a:outerShdw>
                </a:effectLst>
              </a:rPr>
              <a:t>essa non esisterà attraverso nessun altro mezzo </a:t>
            </a:r>
          </a:p>
          <a:p>
            <a:pPr algn="ctr">
              <a:buNone/>
            </a:pPr>
            <a:r>
              <a:rPr lang="it-IT" dirty="0" smtClean="0">
                <a:solidFill>
                  <a:schemeClr val="bg2">
                    <a:lumMod val="50000"/>
                  </a:schemeClr>
                </a:solidFill>
                <a:effectLst>
                  <a:outerShdw blurRad="38100" dist="38100" dir="2700000" algn="tl">
                    <a:srgbClr val="000000">
                      <a:alpha val="43137"/>
                    </a:srgbClr>
                  </a:outerShdw>
                </a:effectLst>
              </a:rPr>
              <a:t>e andrà perduta. </a:t>
            </a:r>
          </a:p>
          <a:p>
            <a:pPr algn="ctr">
              <a:buNone/>
            </a:pPr>
            <a:r>
              <a:rPr lang="it-IT" dirty="0" smtClean="0">
                <a:solidFill>
                  <a:schemeClr val="bg2">
                    <a:lumMod val="50000"/>
                  </a:schemeClr>
                </a:solidFill>
                <a:effectLst>
                  <a:outerShdw blurRad="38100" dist="38100" dir="2700000" algn="tl">
                    <a:srgbClr val="000000">
                      <a:alpha val="43137"/>
                    </a:srgbClr>
                  </a:outerShdw>
                </a:effectLst>
              </a:rPr>
              <a:t>Il mondo non l’avrà. </a:t>
            </a:r>
          </a:p>
          <a:p>
            <a:pPr algn="ctr">
              <a:buNone/>
            </a:pPr>
            <a:r>
              <a:rPr lang="it-IT" dirty="0" smtClean="0">
                <a:solidFill>
                  <a:schemeClr val="bg2">
                    <a:lumMod val="50000"/>
                  </a:schemeClr>
                </a:solidFill>
                <a:effectLst>
                  <a:outerShdw blurRad="38100" dist="38100" dir="2700000" algn="tl">
                    <a:srgbClr val="000000">
                      <a:alpha val="43137"/>
                    </a:srgbClr>
                  </a:outerShdw>
                </a:effectLst>
              </a:rPr>
              <a:t>Non sta a te decidere quanto sia buona, </a:t>
            </a:r>
          </a:p>
          <a:p>
            <a:pPr algn="ctr">
              <a:buNone/>
            </a:pPr>
            <a:r>
              <a:rPr lang="it-IT" dirty="0" smtClean="0">
                <a:solidFill>
                  <a:schemeClr val="bg2">
                    <a:lumMod val="50000"/>
                  </a:schemeClr>
                </a:solidFill>
                <a:effectLst>
                  <a:outerShdw blurRad="38100" dist="38100" dir="2700000" algn="tl">
                    <a:srgbClr val="000000">
                      <a:alpha val="43137"/>
                    </a:srgbClr>
                  </a:outerShdw>
                </a:effectLst>
              </a:rPr>
              <a:t>né il suo valore rispetto ad altre forme di espressione. </a:t>
            </a:r>
          </a:p>
          <a:p>
            <a:pPr algn="ctr">
              <a:buNone/>
            </a:pPr>
            <a:r>
              <a:rPr lang="it-IT" dirty="0" smtClean="0">
                <a:solidFill>
                  <a:schemeClr val="bg2">
                    <a:lumMod val="50000"/>
                  </a:schemeClr>
                </a:solidFill>
                <a:effectLst>
                  <a:outerShdw blurRad="38100" dist="38100" dir="2700000" algn="tl">
                    <a:srgbClr val="000000">
                      <a:alpha val="43137"/>
                    </a:srgbClr>
                  </a:outerShdw>
                </a:effectLst>
              </a:rPr>
              <a:t>Il tuo compito è mantenere il canale aperto.” </a:t>
            </a:r>
          </a:p>
          <a:p>
            <a:pPr algn="r">
              <a:buNone/>
            </a:pPr>
            <a:r>
              <a:rPr lang="it-IT" dirty="0" smtClean="0">
                <a:solidFill>
                  <a:schemeClr val="bg2">
                    <a:lumMod val="50000"/>
                  </a:schemeClr>
                </a:solidFill>
              </a:rPr>
              <a:t>(</a:t>
            </a:r>
            <a:r>
              <a:rPr lang="it-IT" sz="2400" dirty="0" smtClean="0">
                <a:solidFill>
                  <a:schemeClr val="bg2">
                    <a:lumMod val="50000"/>
                  </a:schemeClr>
                </a:solidFill>
              </a:rPr>
              <a:t>Martha Graham</a:t>
            </a:r>
            <a:r>
              <a:rPr lang="it-IT" dirty="0" smtClean="0">
                <a:solidFill>
                  <a:schemeClr val="bg2">
                    <a:lumMod val="50000"/>
                  </a:schemeClr>
                </a:solidFill>
              </a:rPr>
              <a:t>)</a:t>
            </a:r>
            <a:endParaRPr lang="it-IT" dirty="0">
              <a:solidFill>
                <a:schemeClr val="bg2">
                  <a:lumMod val="50000"/>
                </a:schemeClr>
              </a:solidFill>
            </a:endParaRPr>
          </a:p>
        </p:txBody>
      </p:sp>
      <p:pic>
        <p:nvPicPr>
          <p:cNvPr id="4" name="Immagine 3" descr="Phoenix_by_Frau_Kruspe[1].jpg"/>
          <p:cNvPicPr>
            <a:picLocks noChangeAspect="1"/>
          </p:cNvPicPr>
          <p:nvPr/>
        </p:nvPicPr>
        <p:blipFill>
          <a:blip r:embed="rId2" cstate="print"/>
          <a:stretch>
            <a:fillRect/>
          </a:stretch>
        </p:blipFill>
        <p:spPr>
          <a:xfrm>
            <a:off x="0" y="5661248"/>
            <a:ext cx="1043608" cy="1152128"/>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31640" y="-99392"/>
            <a:ext cx="8229600" cy="1143000"/>
          </a:xfrm>
        </p:spPr>
        <p:txBody>
          <a:bodyPr/>
          <a:lstStyle/>
          <a:p>
            <a:r>
              <a:rPr lang="it-IT" dirty="0" smtClean="0">
                <a:solidFill>
                  <a:schemeClr val="accent1"/>
                </a:solidFill>
                <a:effectLst>
                  <a:outerShdw blurRad="38100" dist="38100" dir="2700000" algn="tl">
                    <a:srgbClr val="000000">
                      <a:alpha val="43137"/>
                    </a:srgbClr>
                  </a:outerShdw>
                </a:effectLst>
                <a:latin typeface="Algerian" pitchFamily="82" charset="0"/>
              </a:rPr>
              <a:t>EFP GROUP</a:t>
            </a:r>
            <a:endParaRPr lang="it-IT" dirty="0">
              <a:solidFill>
                <a:schemeClr val="accent1"/>
              </a:solidFill>
              <a:effectLst>
                <a:outerShdw blurRad="38100" dist="38100" dir="2700000" algn="tl">
                  <a:srgbClr val="000000">
                    <a:alpha val="43137"/>
                  </a:srgbClr>
                </a:outerShdw>
              </a:effectLst>
              <a:latin typeface="Algerian" pitchFamily="82" charset="0"/>
            </a:endParaRPr>
          </a:p>
        </p:txBody>
      </p:sp>
      <p:sp>
        <p:nvSpPr>
          <p:cNvPr id="3" name="Segnaposto contenuto 2"/>
          <p:cNvSpPr>
            <a:spLocks noGrp="1"/>
          </p:cNvSpPr>
          <p:nvPr>
            <p:ph idx="1"/>
          </p:nvPr>
        </p:nvSpPr>
        <p:spPr>
          <a:xfrm>
            <a:off x="1043608" y="1052736"/>
            <a:ext cx="7631832" cy="5544616"/>
          </a:xfrm>
        </p:spPr>
        <p:txBody>
          <a:bodyPr>
            <a:normAutofit lnSpcReduction="10000"/>
          </a:bodyPr>
          <a:lstStyle/>
          <a:p>
            <a:pPr algn="just"/>
            <a:r>
              <a:rPr lang="it-IT" sz="1400" dirty="0">
                <a:solidFill>
                  <a:schemeClr val="bg2">
                    <a:lumMod val="50000"/>
                  </a:schemeClr>
                </a:solidFill>
              </a:rPr>
              <a:t>EFP Group nasce come gruppo di divulgazione di temi inerenti alle neuroscienze e alla psiche umana, con l’organizzazione di seminari di formazione ed eventi scientifici e divulgativi,  aperti a privati, enti pubblici, aziende e professionisti</a:t>
            </a:r>
            <a:r>
              <a:rPr lang="it-IT" sz="1400" dirty="0" smtClean="0">
                <a:solidFill>
                  <a:schemeClr val="bg2">
                    <a:lumMod val="50000"/>
                  </a:schemeClr>
                </a:solidFill>
              </a:rPr>
              <a:t>.</a:t>
            </a:r>
          </a:p>
          <a:p>
            <a:pPr algn="just"/>
            <a:endParaRPr lang="it-IT" sz="1400" dirty="0">
              <a:solidFill>
                <a:schemeClr val="bg2">
                  <a:lumMod val="50000"/>
                </a:schemeClr>
              </a:solidFill>
            </a:endParaRPr>
          </a:p>
          <a:p>
            <a:pPr algn="just"/>
            <a:r>
              <a:rPr lang="it-IT" sz="1400" dirty="0">
                <a:solidFill>
                  <a:schemeClr val="bg2">
                    <a:lumMod val="50000"/>
                  </a:schemeClr>
                </a:solidFill>
              </a:rPr>
              <a:t>EFP Group si connota per un forte radicamento della </a:t>
            </a:r>
            <a:r>
              <a:rPr lang="it-IT" sz="1400" dirty="0" smtClean="0">
                <a:solidFill>
                  <a:schemeClr val="bg2">
                    <a:lumMod val="50000"/>
                  </a:schemeClr>
                </a:solidFill>
              </a:rPr>
              <a:t>formazione e degli interventi di </a:t>
            </a:r>
            <a:r>
              <a:rPr lang="it-IT" sz="1400" dirty="0" err="1" smtClean="0">
                <a:solidFill>
                  <a:schemeClr val="bg2">
                    <a:lumMod val="50000"/>
                  </a:schemeClr>
                </a:solidFill>
              </a:rPr>
              <a:t>coaching</a:t>
            </a:r>
            <a:r>
              <a:rPr lang="it-IT" sz="1400" dirty="0" smtClean="0">
                <a:solidFill>
                  <a:schemeClr val="bg2">
                    <a:lumMod val="50000"/>
                  </a:schemeClr>
                </a:solidFill>
              </a:rPr>
              <a:t> </a:t>
            </a:r>
            <a:r>
              <a:rPr lang="it-IT" sz="1400" dirty="0">
                <a:solidFill>
                  <a:schemeClr val="bg2">
                    <a:lumMod val="50000"/>
                  </a:schemeClr>
                </a:solidFill>
              </a:rPr>
              <a:t>nelle nuove acquisizioni delle neuroscienze in materia di apprendimento, funzionamento della mente, resilienza e utilizzo di tecniche di crescita personale innovative, rapide ed </a:t>
            </a:r>
            <a:r>
              <a:rPr lang="it-IT" sz="1400" dirty="0" smtClean="0">
                <a:solidFill>
                  <a:schemeClr val="bg2">
                    <a:lumMod val="50000"/>
                  </a:schemeClr>
                </a:solidFill>
              </a:rPr>
              <a:t>efficaci.</a:t>
            </a:r>
          </a:p>
          <a:p>
            <a:pPr algn="just"/>
            <a:endParaRPr lang="it-IT" sz="1400" dirty="0">
              <a:solidFill>
                <a:schemeClr val="bg2">
                  <a:lumMod val="50000"/>
                </a:schemeClr>
              </a:solidFill>
            </a:endParaRPr>
          </a:p>
          <a:p>
            <a:pPr algn="just"/>
            <a:r>
              <a:rPr lang="it-IT" sz="1400" dirty="0">
                <a:solidFill>
                  <a:schemeClr val="bg2">
                    <a:lumMod val="50000"/>
                  </a:schemeClr>
                </a:solidFill>
              </a:rPr>
              <a:t>Le tematiche trattate e i contenuti proposti prendono le mosse da una solida base scientifica che annovera tra i maggiori referenti il </a:t>
            </a:r>
            <a:r>
              <a:rPr lang="it-IT" sz="1400" dirty="0" err="1">
                <a:solidFill>
                  <a:schemeClr val="bg2">
                    <a:lumMod val="50000"/>
                  </a:schemeClr>
                </a:solidFill>
              </a:rPr>
              <a:t>Prof.Allan</a:t>
            </a:r>
            <a:r>
              <a:rPr lang="it-IT" sz="1400" dirty="0">
                <a:solidFill>
                  <a:schemeClr val="bg2">
                    <a:lumMod val="50000"/>
                  </a:schemeClr>
                </a:solidFill>
              </a:rPr>
              <a:t> </a:t>
            </a:r>
            <a:r>
              <a:rPr lang="it-IT" sz="1400" dirty="0" err="1">
                <a:solidFill>
                  <a:schemeClr val="bg2">
                    <a:lumMod val="50000"/>
                  </a:schemeClr>
                </a:solidFill>
              </a:rPr>
              <a:t>Abbass</a:t>
            </a:r>
            <a:r>
              <a:rPr lang="it-IT" sz="1400" dirty="0">
                <a:solidFill>
                  <a:schemeClr val="bg2">
                    <a:lumMod val="50000"/>
                  </a:schemeClr>
                </a:solidFill>
              </a:rPr>
              <a:t>, Professore e Direttore del </a:t>
            </a:r>
            <a:r>
              <a:rPr lang="it-IT" sz="1400" dirty="0" err="1">
                <a:solidFill>
                  <a:schemeClr val="bg2">
                    <a:lumMod val="50000"/>
                  </a:schemeClr>
                </a:solidFill>
              </a:rPr>
              <a:t>Centre</a:t>
            </a:r>
            <a:r>
              <a:rPr lang="it-IT" sz="1400" dirty="0">
                <a:solidFill>
                  <a:schemeClr val="bg2">
                    <a:lumMod val="50000"/>
                  </a:schemeClr>
                </a:solidFill>
              </a:rPr>
              <a:t> </a:t>
            </a:r>
            <a:r>
              <a:rPr lang="it-IT" sz="1400" dirty="0" err="1">
                <a:solidFill>
                  <a:schemeClr val="bg2">
                    <a:lumMod val="50000"/>
                  </a:schemeClr>
                </a:solidFill>
              </a:rPr>
              <a:t>for</a:t>
            </a:r>
            <a:r>
              <a:rPr lang="it-IT" sz="1400" dirty="0">
                <a:solidFill>
                  <a:schemeClr val="bg2">
                    <a:lumMod val="50000"/>
                  </a:schemeClr>
                </a:solidFill>
              </a:rPr>
              <a:t> </a:t>
            </a:r>
            <a:r>
              <a:rPr lang="it-IT" sz="1400" dirty="0" err="1">
                <a:solidFill>
                  <a:schemeClr val="bg2">
                    <a:lumMod val="50000"/>
                  </a:schemeClr>
                </a:solidFill>
              </a:rPr>
              <a:t>Emotions</a:t>
            </a:r>
            <a:r>
              <a:rPr lang="it-IT" sz="1400" dirty="0">
                <a:solidFill>
                  <a:schemeClr val="bg2">
                    <a:lumMod val="50000"/>
                  </a:schemeClr>
                </a:solidFill>
              </a:rPr>
              <a:t> and </a:t>
            </a:r>
            <a:r>
              <a:rPr lang="it-IT" sz="1400" dirty="0" err="1">
                <a:solidFill>
                  <a:schemeClr val="bg2">
                    <a:lumMod val="50000"/>
                  </a:schemeClr>
                </a:solidFill>
              </a:rPr>
              <a:t>Health</a:t>
            </a:r>
            <a:r>
              <a:rPr lang="it-IT" sz="1400" dirty="0">
                <a:solidFill>
                  <a:schemeClr val="bg2">
                    <a:lumMod val="50000"/>
                  </a:schemeClr>
                </a:solidFill>
              </a:rPr>
              <a:t> presso la Facoltà di Psichiatria della </a:t>
            </a:r>
            <a:r>
              <a:rPr lang="it-IT" sz="1400" dirty="0" err="1">
                <a:solidFill>
                  <a:schemeClr val="bg2">
                    <a:lumMod val="50000"/>
                  </a:schemeClr>
                </a:solidFill>
              </a:rPr>
              <a:t>Dalhousie</a:t>
            </a:r>
            <a:r>
              <a:rPr lang="it-IT" sz="1400" dirty="0">
                <a:solidFill>
                  <a:schemeClr val="bg2">
                    <a:lumMod val="50000"/>
                  </a:schemeClr>
                </a:solidFill>
              </a:rPr>
              <a:t> </a:t>
            </a:r>
            <a:r>
              <a:rPr lang="it-IT" sz="1400" dirty="0" err="1">
                <a:solidFill>
                  <a:schemeClr val="bg2">
                    <a:lumMod val="50000"/>
                  </a:schemeClr>
                </a:solidFill>
              </a:rPr>
              <a:t>University</a:t>
            </a:r>
            <a:r>
              <a:rPr lang="it-IT" sz="1400" dirty="0">
                <a:solidFill>
                  <a:schemeClr val="bg2">
                    <a:lumMod val="50000"/>
                  </a:schemeClr>
                </a:solidFill>
              </a:rPr>
              <a:t> di Halifax, in Canada, Il Prof. Paul </a:t>
            </a:r>
            <a:r>
              <a:rPr lang="it-IT" sz="1400" dirty="0" err="1">
                <a:solidFill>
                  <a:schemeClr val="bg2">
                    <a:lumMod val="50000"/>
                  </a:schemeClr>
                </a:solidFill>
              </a:rPr>
              <a:t>Ekman</a:t>
            </a:r>
            <a:r>
              <a:rPr lang="it-IT" sz="1400" dirty="0">
                <a:solidFill>
                  <a:schemeClr val="bg2">
                    <a:lumMod val="50000"/>
                  </a:schemeClr>
                </a:solidFill>
              </a:rPr>
              <a:t>, professore di psicologia presso l’Università della California a San Francisco, psicologo e pioniere nello studio </a:t>
            </a:r>
            <a:r>
              <a:rPr lang="it-IT" sz="1400" dirty="0" smtClean="0">
                <a:solidFill>
                  <a:schemeClr val="bg2">
                    <a:lumMod val="50000"/>
                  </a:schemeClr>
                </a:solidFill>
              </a:rPr>
              <a:t>delle emozioni </a:t>
            </a:r>
            <a:r>
              <a:rPr lang="it-IT" sz="1400" dirty="0">
                <a:solidFill>
                  <a:schemeClr val="bg2">
                    <a:lumMod val="50000"/>
                  </a:schemeClr>
                </a:solidFill>
              </a:rPr>
              <a:t>e la loro relazione con </a:t>
            </a:r>
            <a:r>
              <a:rPr lang="it-IT" sz="1400" dirty="0" smtClean="0">
                <a:solidFill>
                  <a:schemeClr val="bg2">
                    <a:lumMod val="50000"/>
                  </a:schemeClr>
                </a:solidFill>
              </a:rPr>
              <a:t>le espressioni facciali, </a:t>
            </a:r>
            <a:r>
              <a:rPr lang="it-IT" sz="1400" dirty="0">
                <a:solidFill>
                  <a:schemeClr val="bg2">
                    <a:lumMod val="50000"/>
                  </a:schemeClr>
                </a:solidFill>
              </a:rPr>
              <a:t>il Dott. Daniel </a:t>
            </a:r>
            <a:r>
              <a:rPr lang="it-IT" sz="1400" dirty="0" err="1">
                <a:solidFill>
                  <a:schemeClr val="bg2">
                    <a:lumMod val="50000"/>
                  </a:schemeClr>
                </a:solidFill>
              </a:rPr>
              <a:t>Siegel</a:t>
            </a:r>
            <a:r>
              <a:rPr lang="it-IT" sz="1400" dirty="0">
                <a:solidFill>
                  <a:schemeClr val="bg2">
                    <a:lumMod val="50000"/>
                  </a:schemeClr>
                </a:solidFill>
              </a:rPr>
              <a:t> </a:t>
            </a:r>
            <a:r>
              <a:rPr lang="it-IT" sz="1400" dirty="0" smtClean="0">
                <a:solidFill>
                  <a:schemeClr val="bg2">
                    <a:lumMod val="50000"/>
                  </a:schemeClr>
                </a:solidFill>
              </a:rPr>
              <a:t>, lo </a:t>
            </a:r>
            <a:r>
              <a:rPr lang="it-IT" sz="1400" dirty="0">
                <a:solidFill>
                  <a:schemeClr val="bg2">
                    <a:lumMod val="50000"/>
                  </a:schemeClr>
                </a:solidFill>
              </a:rPr>
              <a:t>psicologo statunitense Daniel </a:t>
            </a:r>
            <a:r>
              <a:rPr lang="it-IT" sz="1400" dirty="0" err="1" smtClean="0">
                <a:solidFill>
                  <a:schemeClr val="bg2">
                    <a:lumMod val="50000"/>
                  </a:schemeClr>
                </a:solidFill>
              </a:rPr>
              <a:t>Goleman</a:t>
            </a:r>
            <a:r>
              <a:rPr lang="it-IT" sz="1400" dirty="0" smtClean="0">
                <a:solidFill>
                  <a:schemeClr val="bg2">
                    <a:lumMod val="50000"/>
                  </a:schemeClr>
                </a:solidFill>
              </a:rPr>
              <a:t> e il </a:t>
            </a:r>
            <a:r>
              <a:rPr lang="it-IT" sz="1400" dirty="0" err="1" smtClean="0">
                <a:solidFill>
                  <a:schemeClr val="bg2">
                    <a:lumMod val="50000"/>
                  </a:schemeClr>
                </a:solidFill>
              </a:rPr>
              <a:t>neuroscienziato</a:t>
            </a:r>
            <a:r>
              <a:rPr lang="it-IT" sz="1400" dirty="0" smtClean="0">
                <a:solidFill>
                  <a:schemeClr val="bg2">
                    <a:lumMod val="50000"/>
                  </a:schemeClr>
                </a:solidFill>
              </a:rPr>
              <a:t> </a:t>
            </a:r>
            <a:r>
              <a:rPr lang="it-IT" sz="1400" dirty="0" err="1" smtClean="0">
                <a:solidFill>
                  <a:schemeClr val="bg2">
                    <a:lumMod val="50000"/>
                  </a:schemeClr>
                </a:solidFill>
              </a:rPr>
              <a:t>Vilayanur</a:t>
            </a:r>
            <a:r>
              <a:rPr lang="it-IT" sz="1400" dirty="0" smtClean="0">
                <a:solidFill>
                  <a:schemeClr val="bg2">
                    <a:lumMod val="50000"/>
                  </a:schemeClr>
                </a:solidFill>
              </a:rPr>
              <a:t> </a:t>
            </a:r>
            <a:r>
              <a:rPr lang="it-IT" sz="1400" dirty="0" err="1" smtClean="0">
                <a:solidFill>
                  <a:schemeClr val="bg2">
                    <a:lumMod val="50000"/>
                  </a:schemeClr>
                </a:solidFill>
              </a:rPr>
              <a:t>Ramachandran</a:t>
            </a:r>
            <a:r>
              <a:rPr lang="it-IT" sz="1400" dirty="0" smtClean="0">
                <a:solidFill>
                  <a:schemeClr val="bg2">
                    <a:lumMod val="50000"/>
                  </a:schemeClr>
                </a:solidFill>
              </a:rPr>
              <a:t>.</a:t>
            </a:r>
          </a:p>
          <a:p>
            <a:pPr algn="just">
              <a:buNone/>
            </a:pPr>
            <a:endParaRPr lang="it-IT" sz="1400" dirty="0" smtClean="0">
              <a:solidFill>
                <a:schemeClr val="bg2">
                  <a:lumMod val="50000"/>
                </a:schemeClr>
              </a:solidFill>
            </a:endParaRPr>
          </a:p>
          <a:p>
            <a:pPr algn="just"/>
            <a:endParaRPr lang="it-IT" sz="1400" dirty="0">
              <a:solidFill>
                <a:schemeClr val="bg2">
                  <a:lumMod val="50000"/>
                </a:schemeClr>
              </a:solidFill>
            </a:endParaRPr>
          </a:p>
          <a:p>
            <a:pPr algn="just"/>
            <a:r>
              <a:rPr lang="it-IT" sz="1400" dirty="0">
                <a:solidFill>
                  <a:schemeClr val="bg2">
                    <a:lumMod val="50000"/>
                  </a:schemeClr>
                </a:solidFill>
              </a:rPr>
              <a:t>Tutti i professionisti che operano all’interno di EFP </a:t>
            </a:r>
            <a:r>
              <a:rPr lang="it-IT" sz="1400" dirty="0" smtClean="0">
                <a:solidFill>
                  <a:schemeClr val="bg2">
                    <a:lumMod val="50000"/>
                  </a:schemeClr>
                </a:solidFill>
              </a:rPr>
              <a:t>Group</a:t>
            </a:r>
            <a:r>
              <a:rPr lang="it-IT" sz="1400" dirty="0">
                <a:solidFill>
                  <a:schemeClr val="bg2">
                    <a:lumMod val="50000"/>
                  </a:schemeClr>
                </a:solidFill>
              </a:rPr>
              <a:t>, garantiscono l’elevata qualità dei propri standard formativi e il costante aggiornamento</a:t>
            </a:r>
            <a:r>
              <a:rPr lang="it-IT" sz="1400" dirty="0" smtClean="0">
                <a:solidFill>
                  <a:schemeClr val="bg2">
                    <a:lumMod val="50000"/>
                  </a:schemeClr>
                </a:solidFill>
              </a:rPr>
              <a:t>. </a:t>
            </a:r>
            <a:r>
              <a:rPr lang="it-IT" sz="1400" dirty="0">
                <a:solidFill>
                  <a:schemeClr val="bg2">
                    <a:lumMod val="50000"/>
                  </a:schemeClr>
                </a:solidFill>
              </a:rPr>
              <a:t>Intento del gruppo è di portare avanti un’integrazione di saperi, tanto scientifici quanto legati alle scienze umane, in una sintesi interdisciplinare che è la formazione del futuro ormai presente. Tutti gli eventi formativi sono contraddistinti da una forte componente esperienziale volta a favorire </a:t>
            </a:r>
            <a:r>
              <a:rPr lang="it-IT" sz="1400" dirty="0" smtClean="0">
                <a:solidFill>
                  <a:schemeClr val="bg2">
                    <a:lumMod val="50000"/>
                  </a:schemeClr>
                </a:solidFill>
              </a:rPr>
              <a:t>un apprendimento </a:t>
            </a:r>
            <a:r>
              <a:rPr lang="it-IT" sz="1400" dirty="0">
                <a:solidFill>
                  <a:schemeClr val="bg2">
                    <a:lumMod val="50000"/>
                  </a:schemeClr>
                </a:solidFill>
              </a:rPr>
              <a:t>profondo e trasformativo in ogni partecipante. Sono possibili percorsi personalizzati oppure è possibile consultare l’elenco degli eventi in catalogo. </a:t>
            </a:r>
          </a:p>
          <a:p>
            <a:endParaRPr lang="it-IT" sz="1100" dirty="0"/>
          </a:p>
        </p:txBody>
      </p:sp>
      <p:pic>
        <p:nvPicPr>
          <p:cNvPr id="4" name="Immagine 3"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solidFill>
                  <a:schemeClr val="accent1"/>
                </a:solidFill>
                <a:effectLst>
                  <a:outerShdw blurRad="38100" dist="38100" dir="2700000" algn="tl">
                    <a:srgbClr val="000000">
                      <a:alpha val="43137"/>
                    </a:srgbClr>
                  </a:outerShdw>
                </a:effectLst>
                <a:latin typeface="Algerian" pitchFamily="82" charset="0"/>
              </a:rPr>
              <a:t>COMUNICAZIONE E FORMAZIONE AZIENDALE</a:t>
            </a:r>
            <a:endParaRPr lang="it-IT" sz="3200" dirty="0">
              <a:solidFill>
                <a:schemeClr val="accent1"/>
              </a:solidFill>
              <a:effectLst>
                <a:outerShdw blurRad="38100" dist="38100" dir="2700000" algn="tl">
                  <a:srgbClr val="000000">
                    <a:alpha val="43137"/>
                  </a:srgbClr>
                </a:outerShdw>
              </a:effectLst>
              <a:latin typeface="Algerian" pitchFamily="82" charset="0"/>
            </a:endParaRPr>
          </a:p>
        </p:txBody>
      </p:sp>
      <p:sp>
        <p:nvSpPr>
          <p:cNvPr id="3" name="Segnaposto contenuto 2"/>
          <p:cNvSpPr>
            <a:spLocks noGrp="1"/>
          </p:cNvSpPr>
          <p:nvPr>
            <p:ph idx="1"/>
          </p:nvPr>
        </p:nvSpPr>
        <p:spPr>
          <a:xfrm>
            <a:off x="1259632" y="2228800"/>
            <a:ext cx="7498080" cy="4800600"/>
          </a:xfrm>
        </p:spPr>
        <p:txBody>
          <a:bodyPr>
            <a:normAutofit/>
          </a:bodyPr>
          <a:lstStyle/>
          <a:p>
            <a:pPr algn="just"/>
            <a:r>
              <a:rPr lang="it-IT" sz="2000" dirty="0">
                <a:solidFill>
                  <a:schemeClr val="bg2">
                    <a:lumMod val="50000"/>
                  </a:schemeClr>
                </a:solidFill>
              </a:rPr>
              <a:t>L’intervento formativo di </a:t>
            </a:r>
            <a:r>
              <a:rPr lang="it-IT" sz="2000" dirty="0" smtClean="0">
                <a:solidFill>
                  <a:schemeClr val="bg2">
                    <a:lumMod val="50000"/>
                  </a:schemeClr>
                </a:solidFill>
              </a:rPr>
              <a:t>EFP Group </a:t>
            </a:r>
            <a:r>
              <a:rPr lang="it-IT" sz="2000" dirty="0">
                <a:solidFill>
                  <a:schemeClr val="bg2">
                    <a:lumMod val="50000"/>
                  </a:schemeClr>
                </a:solidFill>
              </a:rPr>
              <a:t>si focalizza nell’area delle Risorse </a:t>
            </a:r>
            <a:r>
              <a:rPr lang="it-IT" sz="2000" dirty="0" smtClean="0">
                <a:solidFill>
                  <a:schemeClr val="bg2">
                    <a:lumMod val="50000"/>
                  </a:schemeClr>
                </a:solidFill>
              </a:rPr>
              <a:t>Umane e </a:t>
            </a:r>
            <a:r>
              <a:rPr lang="it-IT" sz="2000" dirty="0">
                <a:solidFill>
                  <a:schemeClr val="bg2">
                    <a:lumMod val="50000"/>
                  </a:schemeClr>
                </a:solidFill>
              </a:rPr>
              <a:t>coniuga </a:t>
            </a:r>
            <a:r>
              <a:rPr lang="it-IT" sz="2000" dirty="0" smtClean="0">
                <a:solidFill>
                  <a:schemeClr val="bg2">
                    <a:lumMod val="50000"/>
                  </a:schemeClr>
                </a:solidFill>
              </a:rPr>
              <a:t>una consolidata conoscenza medica </a:t>
            </a:r>
            <a:r>
              <a:rPr lang="it-IT" sz="2000" dirty="0">
                <a:solidFill>
                  <a:schemeClr val="bg2">
                    <a:lumMod val="50000"/>
                  </a:schemeClr>
                </a:solidFill>
              </a:rPr>
              <a:t>e </a:t>
            </a:r>
            <a:r>
              <a:rPr lang="it-IT" sz="2000" dirty="0" smtClean="0">
                <a:solidFill>
                  <a:schemeClr val="bg2">
                    <a:lumMod val="50000"/>
                  </a:schemeClr>
                </a:solidFill>
              </a:rPr>
              <a:t>psicologica </a:t>
            </a:r>
            <a:r>
              <a:rPr lang="it-IT" sz="2000" dirty="0">
                <a:solidFill>
                  <a:schemeClr val="bg2">
                    <a:lumMod val="50000"/>
                  </a:schemeClr>
                </a:solidFill>
              </a:rPr>
              <a:t>con </a:t>
            </a:r>
            <a:r>
              <a:rPr lang="it-IT" sz="2000" dirty="0" smtClean="0">
                <a:solidFill>
                  <a:schemeClr val="bg2">
                    <a:lumMod val="50000"/>
                  </a:schemeClr>
                </a:solidFill>
              </a:rPr>
              <a:t>tematiche prettamente </a:t>
            </a:r>
            <a:r>
              <a:rPr lang="it-IT" sz="2000" dirty="0">
                <a:solidFill>
                  <a:schemeClr val="bg2">
                    <a:lumMod val="50000"/>
                  </a:schemeClr>
                </a:solidFill>
              </a:rPr>
              <a:t>aziendali, </a:t>
            </a:r>
            <a:r>
              <a:rPr lang="it-IT" sz="2000" dirty="0" smtClean="0">
                <a:solidFill>
                  <a:schemeClr val="bg2">
                    <a:lumMod val="50000"/>
                  </a:schemeClr>
                </a:solidFill>
              </a:rPr>
              <a:t>introducendo un </a:t>
            </a:r>
            <a:r>
              <a:rPr lang="it-IT" sz="2000" dirty="0">
                <a:solidFill>
                  <a:schemeClr val="bg2">
                    <a:lumMod val="50000"/>
                  </a:schemeClr>
                </a:solidFill>
              </a:rPr>
              <a:t>approccio alla formazione </a:t>
            </a:r>
            <a:r>
              <a:rPr lang="it-IT" sz="2000" dirty="0" smtClean="0">
                <a:solidFill>
                  <a:schemeClr val="bg2">
                    <a:lumMod val="50000"/>
                  </a:schemeClr>
                </a:solidFill>
              </a:rPr>
              <a:t>innovativo nelle </a:t>
            </a:r>
            <a:r>
              <a:rPr lang="it-IT" sz="2000" dirty="0">
                <a:solidFill>
                  <a:schemeClr val="bg2">
                    <a:lumMod val="50000"/>
                  </a:schemeClr>
                </a:solidFill>
              </a:rPr>
              <a:t>forme e nei contenuti</a:t>
            </a:r>
            <a:r>
              <a:rPr lang="it-IT" sz="2000" dirty="0" smtClean="0">
                <a:solidFill>
                  <a:schemeClr val="bg2">
                    <a:lumMod val="50000"/>
                  </a:schemeClr>
                </a:solidFill>
              </a:rPr>
              <a:t>.</a:t>
            </a:r>
          </a:p>
          <a:p>
            <a:pPr algn="just"/>
            <a:endParaRPr lang="it-IT" sz="2000" dirty="0">
              <a:solidFill>
                <a:schemeClr val="bg2">
                  <a:lumMod val="50000"/>
                </a:schemeClr>
              </a:solidFill>
            </a:endParaRPr>
          </a:p>
          <a:p>
            <a:pPr algn="just"/>
            <a:r>
              <a:rPr lang="it-IT" sz="2000" dirty="0">
                <a:solidFill>
                  <a:schemeClr val="bg2">
                    <a:lumMod val="50000"/>
                  </a:schemeClr>
                </a:solidFill>
              </a:rPr>
              <a:t>La nostra offerta si articola in corsi esperienziali, seminari di didattica </a:t>
            </a:r>
            <a:r>
              <a:rPr lang="it-IT" sz="2000" dirty="0" smtClean="0">
                <a:solidFill>
                  <a:schemeClr val="bg2">
                    <a:lumMod val="50000"/>
                  </a:schemeClr>
                </a:solidFill>
              </a:rPr>
              <a:t>frontale e </a:t>
            </a:r>
            <a:r>
              <a:rPr lang="it-IT" sz="2000" dirty="0">
                <a:solidFill>
                  <a:schemeClr val="bg2">
                    <a:lumMod val="50000"/>
                  </a:schemeClr>
                </a:solidFill>
              </a:rPr>
              <a:t>interventi di </a:t>
            </a:r>
            <a:r>
              <a:rPr lang="it-IT" sz="2000" dirty="0" err="1" smtClean="0">
                <a:solidFill>
                  <a:schemeClr val="bg2">
                    <a:lumMod val="50000"/>
                  </a:schemeClr>
                </a:solidFill>
              </a:rPr>
              <a:t>coaching</a:t>
            </a:r>
            <a:r>
              <a:rPr lang="it-IT" sz="2000" dirty="0" smtClean="0">
                <a:solidFill>
                  <a:schemeClr val="bg2">
                    <a:lumMod val="50000"/>
                  </a:schemeClr>
                </a:solidFill>
              </a:rPr>
              <a:t>, sia individuali che di gruppo.</a:t>
            </a:r>
            <a:endParaRPr lang="it-IT" sz="2000" dirty="0">
              <a:solidFill>
                <a:schemeClr val="bg2">
                  <a:lumMod val="50000"/>
                </a:schemeClr>
              </a:solidFill>
            </a:endParaRPr>
          </a:p>
        </p:txBody>
      </p:sp>
      <p:pic>
        <p:nvPicPr>
          <p:cNvPr id="4" name="Immagine 3"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31640" y="116632"/>
            <a:ext cx="7498080" cy="936104"/>
          </a:xfrm>
        </p:spPr>
        <p:txBody>
          <a:bodyPr>
            <a:normAutofit/>
          </a:bodyPr>
          <a:lstStyle/>
          <a:p>
            <a:r>
              <a:rPr lang="it-IT" sz="3200" dirty="0" smtClean="0">
                <a:solidFill>
                  <a:schemeClr val="accent1"/>
                </a:solidFill>
                <a:effectLst>
                  <a:outerShdw blurRad="38100" dist="38100" dir="2700000" algn="tl">
                    <a:srgbClr val="000000">
                      <a:alpha val="43137"/>
                    </a:srgbClr>
                  </a:outerShdw>
                </a:effectLst>
                <a:latin typeface="Algerian" pitchFamily="82" charset="0"/>
              </a:rPr>
              <a:t>clienti</a:t>
            </a:r>
            <a:endParaRPr lang="it-IT" sz="3200" dirty="0">
              <a:solidFill>
                <a:schemeClr val="accent1"/>
              </a:solidFill>
              <a:effectLst>
                <a:outerShdw blurRad="38100" dist="38100" dir="2700000" algn="tl">
                  <a:srgbClr val="000000">
                    <a:alpha val="43137"/>
                  </a:srgbClr>
                </a:outerShdw>
              </a:effectLst>
              <a:latin typeface="Algerian" pitchFamily="82" charset="0"/>
            </a:endParaRPr>
          </a:p>
        </p:txBody>
      </p:sp>
      <p:pic>
        <p:nvPicPr>
          <p:cNvPr id="5" name="Segnaposto contenuto 4" descr="cisita.png"/>
          <p:cNvPicPr>
            <a:picLocks noGrp="1" noChangeAspect="1"/>
          </p:cNvPicPr>
          <p:nvPr>
            <p:ph idx="1"/>
          </p:nvPr>
        </p:nvPicPr>
        <p:blipFill>
          <a:blip r:embed="rId2" cstate="print"/>
          <a:stretch>
            <a:fillRect/>
          </a:stretch>
        </p:blipFill>
        <p:spPr>
          <a:xfrm>
            <a:off x="1619672" y="1412776"/>
            <a:ext cx="2339650" cy="985995"/>
          </a:xfrm>
        </p:spPr>
      </p:pic>
      <p:pic>
        <p:nvPicPr>
          <p:cNvPr id="4" name="Immagine 3" descr="Phoenix_by_Frau_Kruspe[1].jpg"/>
          <p:cNvPicPr>
            <a:picLocks noChangeAspect="1"/>
          </p:cNvPicPr>
          <p:nvPr/>
        </p:nvPicPr>
        <p:blipFill>
          <a:blip r:embed="rId3" cstate="print"/>
          <a:stretch>
            <a:fillRect/>
          </a:stretch>
        </p:blipFill>
        <p:spPr>
          <a:xfrm>
            <a:off x="0" y="5653206"/>
            <a:ext cx="1043608" cy="1160170"/>
          </a:xfrm>
          <a:prstGeom prst="ellipse">
            <a:avLst/>
          </a:prstGeom>
          <a:ln>
            <a:noFill/>
          </a:ln>
          <a:effectLst>
            <a:softEdge rad="112500"/>
          </a:effectLst>
        </p:spPr>
      </p:pic>
      <p:pic>
        <p:nvPicPr>
          <p:cNvPr id="6" name="Immagine 5" descr="imagesCA3XET0D.jpg"/>
          <p:cNvPicPr>
            <a:picLocks noChangeAspect="1"/>
          </p:cNvPicPr>
          <p:nvPr/>
        </p:nvPicPr>
        <p:blipFill>
          <a:blip r:embed="rId4" cstate="print"/>
          <a:stretch>
            <a:fillRect/>
          </a:stretch>
        </p:blipFill>
        <p:spPr>
          <a:xfrm>
            <a:off x="1403648" y="2420888"/>
            <a:ext cx="3028950" cy="1504950"/>
          </a:xfrm>
          <a:prstGeom prst="rect">
            <a:avLst/>
          </a:prstGeom>
        </p:spPr>
      </p:pic>
      <p:pic>
        <p:nvPicPr>
          <p:cNvPr id="7" name="Immagine 6" descr="imagesCA81LPKO.jpg"/>
          <p:cNvPicPr>
            <a:picLocks noChangeAspect="1"/>
          </p:cNvPicPr>
          <p:nvPr/>
        </p:nvPicPr>
        <p:blipFill>
          <a:blip r:embed="rId5" cstate="print"/>
          <a:stretch>
            <a:fillRect/>
          </a:stretch>
        </p:blipFill>
        <p:spPr>
          <a:xfrm>
            <a:off x="1403648" y="4149080"/>
            <a:ext cx="2724150" cy="1409700"/>
          </a:xfrm>
          <a:prstGeom prst="rect">
            <a:avLst/>
          </a:prstGeom>
        </p:spPr>
      </p:pic>
      <p:pic>
        <p:nvPicPr>
          <p:cNvPr id="8" name="Immagine 7" descr="imola legni.png"/>
          <p:cNvPicPr>
            <a:picLocks noChangeAspect="1"/>
          </p:cNvPicPr>
          <p:nvPr/>
        </p:nvPicPr>
        <p:blipFill>
          <a:blip r:embed="rId6" cstate="print"/>
          <a:stretch>
            <a:fillRect/>
          </a:stretch>
        </p:blipFill>
        <p:spPr>
          <a:xfrm>
            <a:off x="5292080" y="1700808"/>
            <a:ext cx="3240360" cy="648072"/>
          </a:xfrm>
          <a:prstGeom prst="rect">
            <a:avLst/>
          </a:prstGeom>
        </p:spPr>
      </p:pic>
      <p:pic>
        <p:nvPicPr>
          <p:cNvPr id="9" name="Immagine 8" descr="logoForpin.png"/>
          <p:cNvPicPr>
            <a:picLocks noChangeAspect="1"/>
          </p:cNvPicPr>
          <p:nvPr/>
        </p:nvPicPr>
        <p:blipFill>
          <a:blip r:embed="rId7" cstate="print"/>
          <a:stretch>
            <a:fillRect/>
          </a:stretch>
        </p:blipFill>
        <p:spPr>
          <a:xfrm>
            <a:off x="5652120" y="5445224"/>
            <a:ext cx="2957870" cy="1080120"/>
          </a:xfrm>
          <a:prstGeom prst="rect">
            <a:avLst/>
          </a:prstGeom>
        </p:spPr>
      </p:pic>
      <p:pic>
        <p:nvPicPr>
          <p:cNvPr id="10" name="Immagine 9" descr="ocme.png"/>
          <p:cNvPicPr>
            <a:picLocks noChangeAspect="1"/>
          </p:cNvPicPr>
          <p:nvPr/>
        </p:nvPicPr>
        <p:blipFill>
          <a:blip r:embed="rId8" cstate="print"/>
          <a:stretch>
            <a:fillRect/>
          </a:stretch>
        </p:blipFill>
        <p:spPr>
          <a:xfrm>
            <a:off x="5675523" y="4293096"/>
            <a:ext cx="2640893" cy="648072"/>
          </a:xfrm>
          <a:prstGeom prst="rect">
            <a:avLst/>
          </a:prstGeom>
        </p:spPr>
      </p:pic>
      <p:pic>
        <p:nvPicPr>
          <p:cNvPr id="11" name="Immagine 10" descr="paver.png"/>
          <p:cNvPicPr>
            <a:picLocks noChangeAspect="1"/>
          </p:cNvPicPr>
          <p:nvPr/>
        </p:nvPicPr>
        <p:blipFill>
          <a:blip r:embed="rId9" cstate="print"/>
          <a:stretch>
            <a:fillRect/>
          </a:stretch>
        </p:blipFill>
        <p:spPr>
          <a:xfrm>
            <a:off x="1331640" y="5661248"/>
            <a:ext cx="3456384" cy="942650"/>
          </a:xfrm>
          <a:prstGeom prst="rect">
            <a:avLst/>
          </a:prstGeom>
        </p:spPr>
      </p:pic>
      <p:pic>
        <p:nvPicPr>
          <p:cNvPr id="12" name="Immagine 11" descr="untitled.png"/>
          <p:cNvPicPr>
            <a:picLocks noChangeAspect="1"/>
          </p:cNvPicPr>
          <p:nvPr/>
        </p:nvPicPr>
        <p:blipFill>
          <a:blip r:embed="rId10" cstate="print"/>
          <a:stretch>
            <a:fillRect/>
          </a:stretch>
        </p:blipFill>
        <p:spPr>
          <a:xfrm>
            <a:off x="5548833" y="2830066"/>
            <a:ext cx="2695575" cy="7429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06368" y="269776"/>
            <a:ext cx="7498080" cy="1143000"/>
          </a:xfrm>
        </p:spPr>
        <p:txBody>
          <a:bodyPr>
            <a:normAutofit fontScale="90000"/>
          </a:bodyPr>
          <a:lstStyle/>
          <a:p>
            <a:pPr algn="ctr"/>
            <a:r>
              <a:rPr lang="it-IT" sz="3600" dirty="0" smtClean="0">
                <a:solidFill>
                  <a:schemeClr val="accent1"/>
                </a:solidFill>
                <a:effectLst>
                  <a:outerShdw blurRad="38100" dist="38100" dir="2700000" algn="tl">
                    <a:srgbClr val="000000">
                      <a:alpha val="43137"/>
                    </a:srgbClr>
                  </a:outerShdw>
                </a:effectLst>
                <a:latin typeface="Algerian" pitchFamily="82" charset="0"/>
              </a:rPr>
              <a:t>I corsi di </a:t>
            </a:r>
            <a:r>
              <a:rPr lang="it-IT" sz="3600" dirty="0" err="1" smtClean="0">
                <a:solidFill>
                  <a:schemeClr val="accent1"/>
                </a:solidFill>
                <a:effectLst>
                  <a:outerShdw blurRad="38100" dist="38100" dir="2700000" algn="tl">
                    <a:srgbClr val="000000">
                      <a:alpha val="43137"/>
                    </a:srgbClr>
                  </a:outerShdw>
                </a:effectLst>
                <a:latin typeface="Algerian" pitchFamily="82" charset="0"/>
              </a:rPr>
              <a:t>efp</a:t>
            </a:r>
            <a:r>
              <a:rPr lang="it-IT" sz="3600" dirty="0" smtClean="0">
                <a:solidFill>
                  <a:schemeClr val="accent1"/>
                </a:solidFill>
                <a:effectLst>
                  <a:outerShdw blurRad="38100" dist="38100" dir="2700000" algn="tl">
                    <a:srgbClr val="000000">
                      <a:alpha val="43137"/>
                    </a:srgbClr>
                  </a:outerShdw>
                </a:effectLst>
                <a:latin typeface="Algerian" pitchFamily="82" charset="0"/>
              </a:rPr>
              <a:t> </a:t>
            </a:r>
            <a:r>
              <a:rPr lang="it-IT" sz="3600" dirty="0" err="1" smtClean="0">
                <a:solidFill>
                  <a:schemeClr val="accent1"/>
                </a:solidFill>
                <a:effectLst>
                  <a:outerShdw blurRad="38100" dist="38100" dir="2700000" algn="tl">
                    <a:srgbClr val="000000">
                      <a:alpha val="43137"/>
                    </a:srgbClr>
                  </a:outerShdw>
                </a:effectLst>
                <a:latin typeface="Algerian" pitchFamily="82" charset="0"/>
              </a:rPr>
              <a:t>group</a:t>
            </a:r>
            <a:r>
              <a:rPr lang="it-IT" sz="3600" dirty="0" smtClean="0">
                <a:solidFill>
                  <a:schemeClr val="accent1"/>
                </a:solidFill>
                <a:effectLst>
                  <a:outerShdw blurRad="38100" dist="38100" dir="2700000" algn="tl">
                    <a:srgbClr val="000000">
                      <a:alpha val="43137"/>
                    </a:srgbClr>
                  </a:outerShdw>
                </a:effectLst>
                <a:latin typeface="Algerian" pitchFamily="82" charset="0"/>
              </a:rPr>
              <a:t> </a:t>
            </a:r>
            <a:r>
              <a:rPr lang="it-IT" dirty="0" smtClean="0">
                <a:solidFill>
                  <a:schemeClr val="accent1"/>
                </a:solidFill>
                <a:latin typeface="Algerian" pitchFamily="82" charset="0"/>
              </a:rPr>
              <a:t/>
            </a:r>
            <a:br>
              <a:rPr lang="it-IT" dirty="0" smtClean="0">
                <a:solidFill>
                  <a:schemeClr val="accent1"/>
                </a:solidFill>
                <a:latin typeface="Algerian" pitchFamily="82" charset="0"/>
              </a:rPr>
            </a:br>
            <a:endParaRPr lang="it-IT" dirty="0">
              <a:solidFill>
                <a:schemeClr val="accent1"/>
              </a:solidFill>
              <a:latin typeface="Algerian" pitchFamily="82" charset="0"/>
            </a:endParaRPr>
          </a:p>
        </p:txBody>
      </p:sp>
      <p:sp>
        <p:nvSpPr>
          <p:cNvPr id="10" name="CasellaDiTesto 9"/>
          <p:cNvSpPr txBox="1"/>
          <p:nvPr/>
        </p:nvSpPr>
        <p:spPr>
          <a:xfrm>
            <a:off x="6876256" y="2492896"/>
            <a:ext cx="1368152" cy="1477328"/>
          </a:xfrm>
          <a:prstGeom prst="rect">
            <a:avLst/>
          </a:prstGeom>
          <a:solidFill>
            <a:schemeClr val="bg1"/>
          </a:solidFill>
        </p:spPr>
        <p:txBody>
          <a:bodyPr wrap="square" rtlCol="0">
            <a:spAutoFit/>
          </a:bodyPr>
          <a:lstStyle/>
          <a:p>
            <a:r>
              <a:rPr lang="it-IT" dirty="0" smtClean="0">
                <a:solidFill>
                  <a:schemeClr val="bg1"/>
                </a:solidFill>
              </a:rPr>
              <a:t>OOOOOOOOOOOOOOOOOOOOOOOOOOOOOO</a:t>
            </a:r>
            <a:endParaRPr lang="it-IT" dirty="0">
              <a:solidFill>
                <a:schemeClr val="bg1"/>
              </a:solidFill>
            </a:endParaRPr>
          </a:p>
        </p:txBody>
      </p:sp>
      <p:sp>
        <p:nvSpPr>
          <p:cNvPr id="12" name="CasellaDiTesto 11"/>
          <p:cNvSpPr txBox="1"/>
          <p:nvPr/>
        </p:nvSpPr>
        <p:spPr>
          <a:xfrm>
            <a:off x="5868144" y="4293096"/>
            <a:ext cx="2232248" cy="646331"/>
          </a:xfrm>
          <a:prstGeom prst="rect">
            <a:avLst/>
          </a:prstGeom>
          <a:solidFill>
            <a:schemeClr val="bg1"/>
          </a:solidFill>
        </p:spPr>
        <p:txBody>
          <a:bodyPr wrap="square" rtlCol="0">
            <a:spAutoFit/>
          </a:bodyPr>
          <a:lstStyle/>
          <a:p>
            <a:r>
              <a:rPr lang="it-IT" dirty="0" smtClean="0">
                <a:solidFill>
                  <a:schemeClr val="bg1"/>
                </a:solidFill>
              </a:rPr>
              <a:t>OOOOOOOOOOOOOOOOOOOO</a:t>
            </a:r>
            <a:endParaRPr lang="it-IT" dirty="0">
              <a:solidFill>
                <a:schemeClr val="bg1"/>
              </a:solidFill>
            </a:endParaRPr>
          </a:p>
        </p:txBody>
      </p:sp>
      <p:pic>
        <p:nvPicPr>
          <p:cNvPr id="7" name="Immagine 6"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pic>
        <p:nvPicPr>
          <p:cNvPr id="9" name="Immagine 8" descr="imagesCAOZIWN3.jpg"/>
          <p:cNvPicPr>
            <a:picLocks noChangeAspect="1"/>
          </p:cNvPicPr>
          <p:nvPr/>
        </p:nvPicPr>
        <p:blipFill>
          <a:blip r:embed="rId3" cstate="print"/>
          <a:stretch>
            <a:fillRect/>
          </a:stretch>
        </p:blipFill>
        <p:spPr>
          <a:xfrm>
            <a:off x="2843808" y="1556792"/>
            <a:ext cx="4104456" cy="4299906"/>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solidFill>
                  <a:schemeClr val="accent1"/>
                </a:solidFill>
                <a:effectLst>
                  <a:outerShdw blurRad="38100" dist="38100" dir="2700000" algn="tl">
                    <a:srgbClr val="000000">
                      <a:alpha val="43137"/>
                    </a:srgbClr>
                  </a:outerShdw>
                </a:effectLst>
                <a:latin typeface="Algerian" pitchFamily="82" charset="0"/>
              </a:rPr>
              <a:t>Il guerriero emotivo</a:t>
            </a:r>
            <a:r>
              <a:rPr lang="it-IT" dirty="0" smtClean="0">
                <a:solidFill>
                  <a:schemeClr val="accent1"/>
                </a:solidFill>
                <a:effectLst>
                  <a:outerShdw blurRad="38100" dist="38100" dir="2700000" algn="tl">
                    <a:srgbClr val="000000">
                      <a:alpha val="43137"/>
                    </a:srgbClr>
                  </a:outerShdw>
                </a:effectLst>
              </a:rPr>
              <a:t/>
            </a:r>
            <a:br>
              <a:rPr lang="it-IT" dirty="0" smtClean="0">
                <a:solidFill>
                  <a:schemeClr val="accent1"/>
                </a:solidFill>
                <a:effectLst>
                  <a:outerShdw blurRad="38100" dist="38100" dir="2700000" algn="tl">
                    <a:srgbClr val="000000">
                      <a:alpha val="43137"/>
                    </a:srgbClr>
                  </a:outerShdw>
                </a:effectLst>
              </a:rPr>
            </a:br>
            <a:r>
              <a:rPr lang="it-IT" sz="2200" dirty="0" smtClean="0">
                <a:solidFill>
                  <a:schemeClr val="accent1"/>
                </a:solidFill>
                <a:effectLst>
                  <a:outerShdw blurRad="38100" dist="38100" dir="2700000" algn="tl">
                    <a:srgbClr val="000000">
                      <a:alpha val="43137"/>
                    </a:srgbClr>
                  </a:outerShdw>
                </a:effectLst>
              </a:rPr>
              <a:t>Come leadership e risonanza possono essere potenziate imparando a gestire le proprie emozioni</a:t>
            </a:r>
            <a:endParaRPr lang="it-IT" dirty="0">
              <a:solidFill>
                <a:schemeClr val="accent1"/>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1043608" y="2012776"/>
            <a:ext cx="7890080" cy="4800600"/>
          </a:xfrm>
        </p:spPr>
        <p:txBody>
          <a:bodyPr>
            <a:noAutofit/>
          </a:bodyPr>
          <a:lstStyle/>
          <a:p>
            <a:pPr algn="just"/>
            <a:r>
              <a:rPr lang="it-IT" sz="1600" dirty="0" smtClean="0">
                <a:solidFill>
                  <a:schemeClr val="bg2">
                    <a:lumMod val="50000"/>
                  </a:schemeClr>
                </a:solidFill>
              </a:rPr>
              <a:t>FOCUS: gestione efficace delle emozioni</a:t>
            </a:r>
          </a:p>
          <a:p>
            <a:pPr algn="just"/>
            <a:r>
              <a:rPr lang="it-IT" sz="1600" dirty="0" smtClean="0">
                <a:solidFill>
                  <a:schemeClr val="bg2">
                    <a:lumMod val="50000"/>
                  </a:schemeClr>
                </a:solidFill>
              </a:rPr>
              <a:t>OBIETTIVI:  sviluppare competenza emotiva e conoscere i concetti dell’intelligenza emotiva. Lavorare sull’equilibrio mente-corpo stimolando in profondità le risorse  spesso trascurate del cervello emotivo e offrire una gamma di strumenti straordinari per ampliare  le proprie performance con se stessi e con gli altri, tutti rigorosamente trasmessi in forma dinamico-esperienziale.  Acquisire consapevolezza dell’ansia inconscia e dei meccanismi difensivi di auto-sabotaggio. Imparare come favorire l’esperienza delle emozioni autentiche attraverso tecniche che coinvolgono il corpo e la mente con esercizi di visualizzazione guidata e rilassamento, meditazione e sperimentazione delle manifestazioni fisiche delle emozioni. Saper applicare le conoscenza emotive alla comunicazione, alla motivazione del gruppo e alla gestione dei conflitti</a:t>
            </a:r>
          </a:p>
          <a:p>
            <a:pPr algn="just"/>
            <a:r>
              <a:rPr lang="it-IT" sz="1600" dirty="0" smtClean="0">
                <a:solidFill>
                  <a:schemeClr val="bg2">
                    <a:lumMod val="50000"/>
                  </a:schemeClr>
                </a:solidFill>
              </a:rPr>
              <a:t>DESTINATARI:  il corso si rivolge a persone che si apprestano a ricoprire in azienda funzioni di responsabilità o a manager che vogliono approfondire le proprie competenze tecniche e trasversali.</a:t>
            </a:r>
          </a:p>
          <a:p>
            <a:pPr algn="just"/>
            <a:r>
              <a:rPr lang="it-IT" sz="1600" dirty="0" smtClean="0">
                <a:solidFill>
                  <a:schemeClr val="bg2">
                    <a:lumMod val="50000"/>
                  </a:schemeClr>
                </a:solidFill>
              </a:rPr>
              <a:t>MODALITA’ </a:t>
            </a:r>
            <a:r>
              <a:rPr lang="it-IT" sz="1600" dirty="0" err="1" smtClean="0">
                <a:solidFill>
                  <a:schemeClr val="bg2">
                    <a:lumMod val="50000"/>
                  </a:schemeClr>
                </a:solidFill>
              </a:rPr>
              <a:t>DI</a:t>
            </a:r>
            <a:r>
              <a:rPr lang="it-IT" sz="1600" dirty="0" smtClean="0">
                <a:solidFill>
                  <a:schemeClr val="bg2">
                    <a:lumMod val="50000"/>
                  </a:schemeClr>
                </a:solidFill>
              </a:rPr>
              <a:t> SVOLGIMENTO: il corso, della durata di 16 ore, prevede un numero minimo di 6 partecipanti, fino a un massimo di 12. È prevista la possibilità di realizzare l’intervento formativo “su misura” in base alle specifiche esigenze dell’azienda.</a:t>
            </a:r>
          </a:p>
          <a:p>
            <a:endParaRPr lang="it-IT" sz="1600" dirty="0" smtClean="0"/>
          </a:p>
          <a:p>
            <a:pPr algn="just"/>
            <a:endParaRPr lang="it-IT" sz="1600" dirty="0" smtClean="0"/>
          </a:p>
          <a:p>
            <a:endParaRPr lang="it-IT" sz="1600" dirty="0" smtClean="0"/>
          </a:p>
          <a:p>
            <a:endParaRPr lang="it-IT" sz="1600" dirty="0" smtClean="0"/>
          </a:p>
        </p:txBody>
      </p:sp>
      <p:pic>
        <p:nvPicPr>
          <p:cNvPr id="4" name="Immagine 3"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9632" y="44624"/>
            <a:ext cx="7848872" cy="1143000"/>
          </a:xfrm>
        </p:spPr>
        <p:txBody>
          <a:bodyPr>
            <a:normAutofit fontScale="90000"/>
          </a:bodyPr>
          <a:lstStyle/>
          <a:p>
            <a:r>
              <a:rPr lang="it-IT" sz="3600" dirty="0" smtClean="0">
                <a:solidFill>
                  <a:schemeClr val="accent1"/>
                </a:solidFill>
                <a:effectLst>
                  <a:outerShdw blurRad="38100" dist="38100" dir="2700000" algn="tl">
                    <a:srgbClr val="000000">
                      <a:alpha val="43137"/>
                    </a:srgbClr>
                  </a:outerShdw>
                </a:effectLst>
                <a:latin typeface="Algerian" pitchFamily="82" charset="0"/>
              </a:rPr>
              <a:t>STRESS LAVORO CORRELATO E BURNOUT</a:t>
            </a:r>
            <a:r>
              <a:rPr lang="it-IT" sz="4400" dirty="0" smtClean="0">
                <a:solidFill>
                  <a:schemeClr val="accent1"/>
                </a:solidFill>
                <a:effectLst>
                  <a:outerShdw blurRad="38100" dist="38100" dir="2700000" algn="tl">
                    <a:srgbClr val="000000">
                      <a:alpha val="43137"/>
                    </a:srgbClr>
                  </a:outerShdw>
                </a:effectLst>
              </a:rPr>
              <a:t/>
            </a:r>
            <a:br>
              <a:rPr lang="it-IT" sz="4400" dirty="0" smtClean="0">
                <a:solidFill>
                  <a:schemeClr val="accent1"/>
                </a:solidFill>
                <a:effectLst>
                  <a:outerShdw blurRad="38100" dist="38100" dir="2700000" algn="tl">
                    <a:srgbClr val="000000">
                      <a:alpha val="43137"/>
                    </a:srgbClr>
                  </a:outerShdw>
                </a:effectLst>
              </a:rPr>
            </a:br>
            <a:r>
              <a:rPr lang="it-IT" sz="2200" dirty="0" smtClean="0">
                <a:solidFill>
                  <a:schemeClr val="accent1"/>
                </a:solidFill>
                <a:effectLst>
                  <a:outerShdw blurRad="38100" dist="38100" dir="2700000" algn="tl">
                    <a:srgbClr val="000000">
                      <a:alpha val="43137"/>
                    </a:srgbClr>
                  </a:outerShdw>
                </a:effectLst>
              </a:rPr>
              <a:t>Riconoscere, prevenire e trattare lo stress nella realtà aziendale</a:t>
            </a:r>
            <a:endParaRPr lang="it-IT" dirty="0">
              <a:solidFill>
                <a:schemeClr val="accent1"/>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1435608" y="2012776"/>
            <a:ext cx="7498080" cy="4800600"/>
          </a:xfrm>
        </p:spPr>
        <p:txBody>
          <a:bodyPr>
            <a:noAutofit/>
          </a:bodyPr>
          <a:lstStyle/>
          <a:p>
            <a:r>
              <a:rPr lang="it-IT" sz="1800" dirty="0" smtClean="0">
                <a:solidFill>
                  <a:schemeClr val="bg2">
                    <a:lumMod val="50000"/>
                  </a:schemeClr>
                </a:solidFill>
              </a:rPr>
              <a:t>FOCUS: gestione efficace dello stress</a:t>
            </a:r>
          </a:p>
          <a:p>
            <a:pPr algn="just"/>
            <a:r>
              <a:rPr lang="it-IT" sz="1800" dirty="0" smtClean="0">
                <a:solidFill>
                  <a:schemeClr val="bg2">
                    <a:lumMod val="50000"/>
                  </a:schemeClr>
                </a:solidFill>
              </a:rPr>
              <a:t>OBIETTIVI: imparare a riconoscere gli effetti esercitati dallo stress sul corpo e sulla mente attraverso nozioni di medicina preventiva e psicologia del benessere. Raggiungere il massimo livello di rendimento del proprio corpo e della propria mente, senza compromettere l’equilibrio psicofisico sfruttando le componenti buone dello stress (</a:t>
            </a:r>
            <a:r>
              <a:rPr lang="it-IT" sz="1800" dirty="0" err="1" smtClean="0">
                <a:solidFill>
                  <a:schemeClr val="bg2">
                    <a:lumMod val="50000"/>
                  </a:schemeClr>
                </a:solidFill>
              </a:rPr>
              <a:t>eustress</a:t>
            </a:r>
            <a:r>
              <a:rPr lang="it-IT" sz="1800" dirty="0" smtClean="0">
                <a:solidFill>
                  <a:schemeClr val="bg2">
                    <a:lumMod val="50000"/>
                  </a:schemeClr>
                </a:solidFill>
              </a:rPr>
              <a:t>).</a:t>
            </a:r>
          </a:p>
          <a:p>
            <a:pPr algn="just"/>
            <a:r>
              <a:rPr lang="it-IT" sz="1800" dirty="0" smtClean="0">
                <a:solidFill>
                  <a:schemeClr val="bg2">
                    <a:lumMod val="50000"/>
                  </a:schemeClr>
                </a:solidFill>
              </a:rPr>
              <a:t>DESTINATARI: il corso si rivolge a imprenditori, manager e personale dipendente che abbia interesse ad approfondire le tematiche trattate migliorando così la propria performance.</a:t>
            </a:r>
          </a:p>
          <a:p>
            <a:pPr algn="just"/>
            <a:r>
              <a:rPr lang="it-IT" sz="1800" dirty="0" smtClean="0">
                <a:solidFill>
                  <a:schemeClr val="bg2">
                    <a:lumMod val="50000"/>
                  </a:schemeClr>
                </a:solidFill>
              </a:rPr>
              <a:t>MODALITA’ </a:t>
            </a:r>
            <a:r>
              <a:rPr lang="it-IT" sz="1800" dirty="0" err="1" smtClean="0">
                <a:solidFill>
                  <a:schemeClr val="bg2">
                    <a:lumMod val="50000"/>
                  </a:schemeClr>
                </a:solidFill>
              </a:rPr>
              <a:t>DI</a:t>
            </a:r>
            <a:r>
              <a:rPr lang="it-IT" sz="1800" dirty="0" smtClean="0">
                <a:solidFill>
                  <a:schemeClr val="bg2">
                    <a:lumMod val="50000"/>
                  </a:schemeClr>
                </a:solidFill>
              </a:rPr>
              <a:t> SVOLGIMENTO: il corso, della durata di 16 ore, prevede un numero minimo di 6 partecipanti, fino a un massimo di 20. È prevista la possibilità di realizzare l’intervento formativo “su misura” in base alle specifiche esigenze dell’azienda.</a:t>
            </a:r>
          </a:p>
          <a:p>
            <a:pPr algn="just"/>
            <a:endParaRPr lang="it-IT" sz="1800" dirty="0" smtClean="0"/>
          </a:p>
          <a:p>
            <a:pPr algn="just"/>
            <a:endParaRPr lang="it-IT" sz="1800" dirty="0" smtClean="0"/>
          </a:p>
          <a:p>
            <a:pPr algn="just"/>
            <a:endParaRPr lang="it-IT" sz="1800" dirty="0" smtClean="0"/>
          </a:p>
        </p:txBody>
      </p:sp>
      <p:pic>
        <p:nvPicPr>
          <p:cNvPr id="4" name="Immagine 3"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87624" y="274638"/>
            <a:ext cx="7498080" cy="1143000"/>
          </a:xfrm>
        </p:spPr>
        <p:txBody>
          <a:bodyPr>
            <a:normAutofit/>
          </a:bodyPr>
          <a:lstStyle/>
          <a:p>
            <a:r>
              <a:rPr lang="it-IT" sz="3200" dirty="0" err="1" smtClean="0">
                <a:solidFill>
                  <a:schemeClr val="accent1"/>
                </a:solidFill>
                <a:effectLst>
                  <a:outerShdw blurRad="38100" dist="38100" dir="2700000" algn="tl">
                    <a:srgbClr val="000000">
                      <a:alpha val="43137"/>
                    </a:srgbClr>
                  </a:outerShdw>
                </a:effectLst>
                <a:latin typeface="Algerian" pitchFamily="82" charset="0"/>
              </a:rPr>
              <a:t>AScoltare</a:t>
            </a:r>
            <a:r>
              <a:rPr lang="it-IT" sz="3200" dirty="0" smtClean="0">
                <a:solidFill>
                  <a:schemeClr val="accent1"/>
                </a:solidFill>
                <a:effectLst>
                  <a:outerShdw blurRad="38100" dist="38100" dir="2700000" algn="tl">
                    <a:srgbClr val="000000">
                      <a:alpha val="43137"/>
                    </a:srgbClr>
                  </a:outerShdw>
                </a:effectLst>
                <a:latin typeface="Algerian" pitchFamily="82" charset="0"/>
              </a:rPr>
              <a:t> con gli occhi</a:t>
            </a:r>
            <a:r>
              <a:rPr lang="it-IT" dirty="0" smtClean="0">
                <a:solidFill>
                  <a:schemeClr val="accent1"/>
                </a:solidFill>
                <a:effectLst>
                  <a:outerShdw blurRad="38100" dist="38100" dir="2700000" algn="tl">
                    <a:srgbClr val="000000">
                      <a:alpha val="43137"/>
                    </a:srgbClr>
                  </a:outerShdw>
                </a:effectLst>
              </a:rPr>
              <a:t/>
            </a:r>
            <a:br>
              <a:rPr lang="it-IT" dirty="0" smtClean="0">
                <a:solidFill>
                  <a:schemeClr val="accent1"/>
                </a:solidFill>
                <a:effectLst>
                  <a:outerShdw blurRad="38100" dist="38100" dir="2700000" algn="tl">
                    <a:srgbClr val="000000">
                      <a:alpha val="43137"/>
                    </a:srgbClr>
                  </a:outerShdw>
                </a:effectLst>
              </a:rPr>
            </a:br>
            <a:r>
              <a:rPr lang="it-IT" sz="2000" dirty="0" smtClean="0">
                <a:solidFill>
                  <a:schemeClr val="accent1"/>
                </a:solidFill>
                <a:effectLst>
                  <a:outerShdw blurRad="38100" dist="38100" dir="2700000" algn="tl">
                    <a:srgbClr val="000000">
                      <a:alpha val="43137"/>
                    </a:srgbClr>
                  </a:outerShdw>
                </a:effectLst>
              </a:rPr>
              <a:t>Aspetti emotivi non verbali e paraverbali della comunicazione</a:t>
            </a:r>
            <a:endParaRPr lang="it-IT" dirty="0">
              <a:solidFill>
                <a:schemeClr val="accent1"/>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1435608" y="2228800"/>
            <a:ext cx="7498080" cy="4800600"/>
          </a:xfrm>
        </p:spPr>
        <p:txBody>
          <a:bodyPr>
            <a:noAutofit/>
          </a:bodyPr>
          <a:lstStyle/>
          <a:p>
            <a:r>
              <a:rPr lang="it-IT" sz="1800" dirty="0" smtClean="0">
                <a:solidFill>
                  <a:schemeClr val="bg2">
                    <a:lumMod val="50000"/>
                  </a:schemeClr>
                </a:solidFill>
              </a:rPr>
              <a:t>FOCUS: decodifica del linguaggio non verbale</a:t>
            </a:r>
          </a:p>
          <a:p>
            <a:pPr algn="just"/>
            <a:r>
              <a:rPr lang="it-IT" sz="1800" dirty="0" smtClean="0">
                <a:solidFill>
                  <a:schemeClr val="bg2">
                    <a:lumMod val="50000"/>
                  </a:schemeClr>
                </a:solidFill>
              </a:rPr>
              <a:t>OBIETTIVI: apprendere il linguaggio corporeo e le strategie di comunicazione efficace nell’ambito del lavoro attraverso i messaggi non verbali e paraverbali. Saper raccogliere il maggior numero di segnali nei primi momenti del contatto e incidere sull’inconscio dell’interlocutore fin dal primo incontro. Utilizzare calibrazione ricalco e guida, ancoraggi,  domande suggestive, metafore e tecniche di conversazione strategica.</a:t>
            </a:r>
          </a:p>
          <a:p>
            <a:pPr algn="just"/>
            <a:r>
              <a:rPr lang="it-IT" sz="1800" dirty="0" smtClean="0">
                <a:solidFill>
                  <a:schemeClr val="bg2">
                    <a:lumMod val="50000"/>
                  </a:schemeClr>
                </a:solidFill>
              </a:rPr>
              <a:t>DESTINATARI: il corso si rivolge a tutti coloro che abbiano desiderio di gestire in modo efficace e profondo la comunicazione e la relazione con gli altri.</a:t>
            </a:r>
          </a:p>
          <a:p>
            <a:pPr algn="just"/>
            <a:r>
              <a:rPr lang="it-IT" sz="1800" dirty="0" smtClean="0">
                <a:solidFill>
                  <a:schemeClr val="bg2">
                    <a:lumMod val="50000"/>
                  </a:schemeClr>
                </a:solidFill>
              </a:rPr>
              <a:t>MODALITA’ </a:t>
            </a:r>
            <a:r>
              <a:rPr lang="it-IT" sz="1800" dirty="0" err="1" smtClean="0">
                <a:solidFill>
                  <a:schemeClr val="bg2">
                    <a:lumMod val="50000"/>
                  </a:schemeClr>
                </a:solidFill>
              </a:rPr>
              <a:t>DI</a:t>
            </a:r>
            <a:r>
              <a:rPr lang="it-IT" sz="1800" dirty="0" smtClean="0">
                <a:solidFill>
                  <a:schemeClr val="bg2">
                    <a:lumMod val="50000"/>
                  </a:schemeClr>
                </a:solidFill>
              </a:rPr>
              <a:t> SVOLGIMENTO: il corso, della durata di 24 ore, prevede un numero minimo di 8 partecipanti, fino a un massimo di 20. È prevista la possibilità di realizzare l’intervento formativo “su misura” in base alle specifiche esigenze dell’azienda.</a:t>
            </a:r>
          </a:p>
          <a:p>
            <a:pPr algn="just"/>
            <a:endParaRPr lang="it-IT" sz="1800" dirty="0" smtClean="0">
              <a:solidFill>
                <a:schemeClr val="bg2">
                  <a:lumMod val="50000"/>
                </a:schemeClr>
              </a:solidFill>
            </a:endParaRPr>
          </a:p>
          <a:p>
            <a:pPr algn="just"/>
            <a:endParaRPr lang="it-IT" sz="1800" dirty="0" smtClean="0"/>
          </a:p>
          <a:p>
            <a:pPr algn="just"/>
            <a:endParaRPr lang="it-IT" sz="1800" dirty="0" smtClean="0"/>
          </a:p>
        </p:txBody>
      </p:sp>
      <p:pic>
        <p:nvPicPr>
          <p:cNvPr id="4" name="Immagine 3" descr="Phoenix_by_Frau_Kruspe[1].jpg"/>
          <p:cNvPicPr>
            <a:picLocks noChangeAspect="1"/>
          </p:cNvPicPr>
          <p:nvPr/>
        </p:nvPicPr>
        <p:blipFill>
          <a:blip r:embed="rId2" cstate="print"/>
          <a:stretch>
            <a:fillRect/>
          </a:stretch>
        </p:blipFill>
        <p:spPr>
          <a:xfrm>
            <a:off x="0" y="5653206"/>
            <a:ext cx="1043608" cy="1160170"/>
          </a:xfrm>
          <a:prstGeom prst="ellipse">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598</TotalTime>
  <Words>1594</Words>
  <Application>Microsoft Office PowerPoint</Application>
  <PresentationFormat>Presentazione su schermo (4:3)</PresentationFormat>
  <Paragraphs>92</Paragraphs>
  <Slides>15</Slides>
  <Notes>1</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Solstizio</vt:lpstr>
      <vt:lpstr>Diapositiva 1</vt:lpstr>
      <vt:lpstr>Diapositiva 2</vt:lpstr>
      <vt:lpstr>EFP GROUP</vt:lpstr>
      <vt:lpstr>COMUNICAZIONE E FORMAZIONE AZIENDALE</vt:lpstr>
      <vt:lpstr>clienti</vt:lpstr>
      <vt:lpstr>I corsi di efp group  </vt:lpstr>
      <vt:lpstr>Il guerriero emotivo Come leadership e risonanza possono essere potenziate imparando a gestire le proprie emozioni</vt:lpstr>
      <vt:lpstr>STRESS LAVORO CORRELATO E BURNOUT Riconoscere, prevenire e trattare lo stress nella realtà aziendale</vt:lpstr>
      <vt:lpstr>AScoltare con gli occhi Aspetti emotivi non verbali e paraverbali della comunicazione</vt:lpstr>
      <vt:lpstr>Il passaggio trans-generazionale in azienda Attraversare la fase del ricambio aziendale affrontandone le difficoltà e potenziandone le risorse.</vt:lpstr>
      <vt:lpstr>EMOZIONI AI VERTICI Leadership femminile</vt:lpstr>
      <vt:lpstr>Teatro aziendale La forza della rappresentazione teatrale al servizio dell’azienda</vt:lpstr>
      <vt:lpstr>PUBLIC SPEAKING Conoscere le emozioni per gestire la performance e potenziare il carisma</vt:lpstr>
      <vt:lpstr>EFP Group</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GVB</dc:creator>
  <cp:lastModifiedBy>Erica</cp:lastModifiedBy>
  <cp:revision>132</cp:revision>
  <dcterms:created xsi:type="dcterms:W3CDTF">2012-04-02T14:16:01Z</dcterms:created>
  <dcterms:modified xsi:type="dcterms:W3CDTF">2013-09-11T16:11:54Z</dcterms:modified>
</cp:coreProperties>
</file>